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257" r:id="rId2"/>
    <p:sldId id="527" r:id="rId3"/>
    <p:sldId id="699" r:id="rId4"/>
    <p:sldId id="710" r:id="rId5"/>
    <p:sldId id="711" r:id="rId6"/>
    <p:sldId id="714" r:id="rId7"/>
    <p:sldId id="540" r:id="rId8"/>
    <p:sldId id="563" r:id="rId9"/>
    <p:sldId id="698" r:id="rId10"/>
    <p:sldId id="564" r:id="rId11"/>
    <p:sldId id="649" r:id="rId12"/>
    <p:sldId id="648" r:id="rId13"/>
    <p:sldId id="617" r:id="rId14"/>
    <p:sldId id="646" r:id="rId15"/>
    <p:sldId id="565" r:id="rId16"/>
    <p:sldId id="568" r:id="rId17"/>
    <p:sldId id="567" r:id="rId18"/>
    <p:sldId id="697" r:id="rId19"/>
    <p:sldId id="642" r:id="rId20"/>
    <p:sldId id="701" r:id="rId21"/>
    <p:sldId id="571" r:id="rId22"/>
    <p:sldId id="574" r:id="rId23"/>
    <p:sldId id="573" r:id="rId24"/>
    <p:sldId id="572" r:id="rId25"/>
    <p:sldId id="578" r:id="rId26"/>
    <p:sldId id="577" r:id="rId27"/>
    <p:sldId id="650" r:id="rId28"/>
    <p:sldId id="655" r:id="rId29"/>
    <p:sldId id="656" r:id="rId30"/>
    <p:sldId id="576" r:id="rId31"/>
    <p:sldId id="580" r:id="rId32"/>
    <p:sldId id="651" r:id="rId33"/>
    <p:sldId id="721" r:id="rId34"/>
    <p:sldId id="723" r:id="rId35"/>
    <p:sldId id="722" r:id="rId36"/>
    <p:sldId id="579" r:id="rId37"/>
    <p:sldId id="575" r:id="rId38"/>
    <p:sldId id="581" r:id="rId39"/>
    <p:sldId id="700" r:id="rId40"/>
    <p:sldId id="702" r:id="rId41"/>
    <p:sldId id="703" r:id="rId42"/>
    <p:sldId id="582" r:id="rId43"/>
    <p:sldId id="584" r:id="rId44"/>
    <p:sldId id="704" r:id="rId45"/>
    <p:sldId id="583" r:id="rId46"/>
    <p:sldId id="587" r:id="rId47"/>
    <p:sldId id="705" r:id="rId48"/>
    <p:sldId id="706" r:id="rId49"/>
    <p:sldId id="707" r:id="rId50"/>
    <p:sldId id="586" r:id="rId51"/>
    <p:sldId id="585" r:id="rId52"/>
    <p:sldId id="626" r:id="rId53"/>
    <p:sldId id="633" r:id="rId54"/>
    <p:sldId id="634" r:id="rId55"/>
    <p:sldId id="716" r:id="rId56"/>
    <p:sldId id="592" r:id="rId57"/>
    <p:sldId id="588" r:id="rId58"/>
    <p:sldId id="591" r:id="rId59"/>
    <p:sldId id="709" r:id="rId60"/>
    <p:sldId id="718" r:id="rId61"/>
    <p:sldId id="606" r:id="rId62"/>
    <p:sldId id="609" r:id="rId63"/>
    <p:sldId id="608" r:id="rId64"/>
    <p:sldId id="611" r:id="rId65"/>
    <p:sldId id="717" r:id="rId66"/>
    <p:sldId id="607" r:id="rId67"/>
    <p:sldId id="593" r:id="rId68"/>
    <p:sldId id="719" r:id="rId69"/>
    <p:sldId id="720" r:id="rId70"/>
    <p:sldId id="590" r:id="rId71"/>
    <p:sldId id="637" r:id="rId72"/>
    <p:sldId id="640" r:id="rId73"/>
    <p:sldId id="599" r:id="rId74"/>
    <p:sldId id="630" r:id="rId75"/>
    <p:sldId id="598" r:id="rId76"/>
    <p:sldId id="597" r:id="rId77"/>
    <p:sldId id="601" r:id="rId78"/>
    <p:sldId id="602" r:id="rId79"/>
    <p:sldId id="619" r:id="rId80"/>
    <p:sldId id="600" r:id="rId81"/>
    <p:sldId id="605" r:id="rId82"/>
    <p:sldId id="594" r:id="rId83"/>
    <p:sldId id="604" r:id="rId84"/>
    <p:sldId id="603" r:id="rId85"/>
    <p:sldId id="666" r:id="rId86"/>
    <p:sldId id="569" r:id="rId87"/>
    <p:sldId id="614" r:id="rId88"/>
    <p:sldId id="613" r:id="rId89"/>
    <p:sldId id="612" r:id="rId90"/>
    <p:sldId id="615" r:id="rId91"/>
    <p:sldId id="620" r:id="rId92"/>
    <p:sldId id="687" r:id="rId93"/>
    <p:sldId id="621" r:id="rId94"/>
    <p:sldId id="622" r:id="rId95"/>
    <p:sldId id="688" r:id="rId96"/>
    <p:sldId id="689" r:id="rId97"/>
    <p:sldId id="712" r:id="rId98"/>
    <p:sldId id="691" r:id="rId99"/>
    <p:sldId id="692" r:id="rId100"/>
    <p:sldId id="694" r:id="rId101"/>
    <p:sldId id="693" r:id="rId102"/>
    <p:sldId id="674" r:id="rId103"/>
    <p:sldId id="673" r:id="rId104"/>
    <p:sldId id="675" r:id="rId105"/>
    <p:sldId id="676" r:id="rId106"/>
    <p:sldId id="677" r:id="rId107"/>
    <p:sldId id="679" r:id="rId108"/>
    <p:sldId id="682" r:id="rId109"/>
    <p:sldId id="680" r:id="rId110"/>
    <p:sldId id="681" r:id="rId111"/>
    <p:sldId id="683" r:id="rId112"/>
    <p:sldId id="684" r:id="rId113"/>
    <p:sldId id="624" r:id="rId114"/>
    <p:sldId id="713" r:id="rId115"/>
    <p:sldId id="644" r:id="rId116"/>
    <p:sldId id="696" r:id="rId117"/>
    <p:sldId id="724" r:id="rId118"/>
    <p:sldId id="715" r:id="rId119"/>
    <p:sldId id="657" r:id="rId120"/>
    <p:sldId id="665" r:id="rId121"/>
    <p:sldId id="660" r:id="rId122"/>
    <p:sldId id="661" r:id="rId123"/>
    <p:sldId id="659" r:id="rId124"/>
    <p:sldId id="662" r:id="rId125"/>
    <p:sldId id="663" r:id="rId126"/>
    <p:sldId id="664" r:id="rId127"/>
    <p:sldId id="539" r:id="rId1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E24A"/>
    <a:srgbClr val="ED644D"/>
    <a:srgbClr val="62D670"/>
    <a:srgbClr val="70A0C8"/>
    <a:srgbClr val="D8210E"/>
    <a:srgbClr val="E35A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6" autoAdjust="0"/>
    <p:restoredTop sz="98248" autoAdjust="0"/>
  </p:normalViewPr>
  <p:slideViewPr>
    <p:cSldViewPr>
      <p:cViewPr varScale="1">
        <p:scale>
          <a:sx n="82" d="100"/>
          <a:sy n="82" d="100"/>
        </p:scale>
        <p:origin x="13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E45A31B-23C4-472D-AD29-0FE3587B915A}" type="datetimeFigureOut">
              <a:rPr lang="zh-CN" altLang="en-US"/>
              <a:pPr>
                <a:defRPr/>
              </a:pPr>
              <a:t>2016/7/7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160F30C-9724-40B0-A4C5-466B348CAF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005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DD065E0-773A-4B3B-A3F9-DE8E2C10DC90}" type="slidenum">
              <a:rPr lang="zh-CN" altLang="en-US" smtClean="0"/>
              <a:pPr/>
              <a:t>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8363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9" descr="未标题-1副本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6286500"/>
            <a:ext cx="762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1" descr="新vi基础副本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52400" y="6553200"/>
            <a:ext cx="1981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3"/>
          <p:cNvSpPr txBox="1">
            <a:spLocks noChangeArrowheads="1"/>
          </p:cNvSpPr>
          <p:nvPr userDrawn="1"/>
        </p:nvSpPr>
        <p:spPr bwMode="auto">
          <a:xfrm>
            <a:off x="6629400" y="457200"/>
            <a:ext cx="2079625" cy="3603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algn="ctr">
              <a:spcBef>
                <a:spcPct val="50000"/>
              </a:spcBef>
              <a:defRPr/>
            </a:pPr>
            <a:r>
              <a:rPr lang="en-GB" altLang="zh-CN" sz="1400" dirty="0">
                <a:ea typeface="楷体" pitchFamily="2" charset="-122"/>
              </a:rPr>
              <a:t>Company Confidential</a:t>
            </a:r>
            <a:r>
              <a:rPr lang="en-GB" altLang="zh-CN" sz="1200" i="1" dirty="0">
                <a:ea typeface="楷体" pitchFamily="2" charset="-122"/>
              </a:rPr>
              <a:t> </a:t>
            </a:r>
            <a:endParaRPr lang="en-US" altLang="zh-CN" sz="1200" i="1" dirty="0">
              <a:ea typeface="楷体" pitchFamily="2" charset="-122"/>
            </a:endParaRPr>
          </a:p>
        </p:txBody>
      </p:sp>
      <p:sp>
        <p:nvSpPr>
          <p:cNvPr id="7" name="Rectangle 64"/>
          <p:cNvSpPr>
            <a:spLocks noChangeArrowheads="1"/>
          </p:cNvSpPr>
          <p:nvPr userDrawn="1"/>
        </p:nvSpPr>
        <p:spPr bwMode="ltGray">
          <a:xfrm>
            <a:off x="4114800" y="6524625"/>
            <a:ext cx="936625" cy="333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72000" rIns="0" bIns="0" anchorCtr="1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GB" altLang="zh-CN" sz="1200" i="1" dirty="0">
                <a:ea typeface="굴림" pitchFamily="34" charset="-127"/>
              </a:rPr>
              <a:t>Page </a:t>
            </a:r>
            <a:fld id="{9542939D-D557-4A46-90EF-5B3C69846AED}" type="slidenum">
              <a:rPr lang="zh-TW" altLang="en-GB" sz="1200" i="1">
                <a:ea typeface="楷体" pitchFamily="2" charset="-122"/>
              </a:rPr>
              <a:pPr algn="ctr" eaLnBrk="0" hangingPunct="0">
                <a:spcBef>
                  <a:spcPct val="50000"/>
                </a:spcBef>
                <a:defRPr/>
              </a:pPr>
              <a:t>‹#›</a:t>
            </a:fld>
            <a:endParaRPr lang="en-US" altLang="en-US" sz="1200" i="1" dirty="0">
              <a:ea typeface="楷体" pitchFamily="2" charset="-122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600200" y="3810000"/>
            <a:ext cx="6172200" cy="381000"/>
          </a:xfrm>
        </p:spPr>
        <p:txBody>
          <a:bodyPr/>
          <a:lstStyle>
            <a:lvl1pPr marL="0" indent="0" algn="ctr">
              <a:defRPr sz="1600" b="1">
                <a:solidFill>
                  <a:srgbClr val="2B166E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1295400" y="2133600"/>
            <a:ext cx="6707188" cy="1447800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</a:p>
        </p:txBody>
      </p:sp>
    </p:spTree>
  </p:cSld>
  <p:clrMapOvr>
    <a:masterClrMapping/>
  </p:clrMapOvr>
  <p:transition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50838"/>
            <a:ext cx="2057400" cy="56689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50838"/>
            <a:ext cx="6019800" cy="56689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4943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4943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50838"/>
            <a:ext cx="60198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pic>
        <p:nvPicPr>
          <p:cNvPr id="2052" name="Picture 39" descr="未标题-1副本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229600" y="6286500"/>
            <a:ext cx="762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41" descr="新vi基础副本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52400" y="6553200"/>
            <a:ext cx="1981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7" name="Rectangle 43"/>
          <p:cNvSpPr>
            <a:spLocks noChangeArrowheads="1"/>
          </p:cNvSpPr>
          <p:nvPr/>
        </p:nvSpPr>
        <p:spPr bwMode="ltGray">
          <a:xfrm>
            <a:off x="4114800" y="6524625"/>
            <a:ext cx="936625" cy="333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72000" rIns="0" bIns="0" anchorCtr="1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GB" altLang="zh-CN" sz="1200" i="1" dirty="0">
                <a:ea typeface="굴림" pitchFamily="34" charset="-127"/>
              </a:rPr>
              <a:t>Page </a:t>
            </a:r>
            <a:fld id="{031A0221-82D3-4B4C-AC6E-ADDA65ACD3E3}" type="slidenum">
              <a:rPr lang="zh-TW" altLang="en-GB" sz="1200" i="1">
                <a:ea typeface="楷体" pitchFamily="2" charset="-122"/>
              </a:rPr>
              <a:pPr algn="ctr" eaLnBrk="0" hangingPunct="0">
                <a:spcBef>
                  <a:spcPct val="50000"/>
                </a:spcBef>
                <a:defRPr/>
              </a:pPr>
              <a:t>‹#›</a:t>
            </a:fld>
            <a:endParaRPr lang="en-US" altLang="en-US" sz="1200" i="1" dirty="0">
              <a:ea typeface="楷体" pitchFamily="2" charset="-122"/>
            </a:endParaRPr>
          </a:p>
        </p:txBody>
      </p:sp>
      <p:sp>
        <p:nvSpPr>
          <p:cNvPr id="1068" name="Rectangle 44"/>
          <p:cNvSpPr>
            <a:spLocks noChangeArrowheads="1"/>
          </p:cNvSpPr>
          <p:nvPr/>
        </p:nvSpPr>
        <p:spPr bwMode="auto">
          <a:xfrm>
            <a:off x="6096000" y="6583363"/>
            <a:ext cx="22304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>
                <a:ea typeface="宋体" pitchFamily="2" charset="-122"/>
              </a:rPr>
              <a:t>Doc No:FMZ06-0006  Ver:1.1</a:t>
            </a:r>
            <a:endParaRPr lang="zh-CN" altLang="en-US" sz="1200">
              <a:ea typeface="宋体" pitchFamily="2" charset="-122"/>
            </a:endParaRPr>
          </a:p>
        </p:txBody>
      </p:sp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6629400" y="457200"/>
            <a:ext cx="2079625" cy="3603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algn="ctr">
              <a:spcBef>
                <a:spcPct val="50000"/>
              </a:spcBef>
              <a:defRPr/>
            </a:pPr>
            <a:r>
              <a:rPr lang="en-GB" altLang="zh-CN" sz="1400" dirty="0">
                <a:ea typeface="楷体" pitchFamily="2" charset="-122"/>
              </a:rPr>
              <a:t>Company Confidential</a:t>
            </a:r>
            <a:r>
              <a:rPr lang="en-GB" altLang="zh-CN" sz="1200" i="1" dirty="0">
                <a:ea typeface="楷体" pitchFamily="2" charset="-122"/>
              </a:rPr>
              <a:t> </a:t>
            </a:r>
            <a:endParaRPr lang="en-US" altLang="zh-CN" sz="1200" i="1" dirty="0">
              <a:ea typeface="楷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ransition>
    <p:split orient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2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356"/>
            <a:ext cx="8429652" cy="574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541" name="Text Box 5"/>
          <p:cNvSpPr txBox="1">
            <a:spLocks noChangeArrowheads="1"/>
          </p:cNvSpPr>
          <p:nvPr/>
        </p:nvSpPr>
        <p:spPr bwMode="auto">
          <a:xfrm>
            <a:off x="873048" y="1696973"/>
            <a:ext cx="75724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文件系统</a:t>
            </a:r>
            <a:r>
              <a:rPr lang="zh-CN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介绍</a:t>
            </a:r>
            <a:endParaRPr lang="en-US" altLang="zh-CN" sz="400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546" name="Text Box 10"/>
          <p:cNvSpPr txBox="1">
            <a:spLocks noChangeArrowheads="1"/>
          </p:cNvSpPr>
          <p:nvPr/>
        </p:nvSpPr>
        <p:spPr bwMode="auto">
          <a:xfrm>
            <a:off x="3059832" y="3608420"/>
            <a:ext cx="3962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2016-03-8</a:t>
            </a:r>
          </a:p>
          <a:p>
            <a:pPr algn="r">
              <a:spcBef>
                <a:spcPct val="50000"/>
              </a:spcBef>
              <a:defRPr/>
            </a:pPr>
            <a:r>
              <a:rPr lang="en-US" altLang="zh-CN" sz="2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zhangzhiping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Linux</a:t>
            </a:r>
            <a:r>
              <a:rPr lang="zh-CN" altLang="en-US" dirty="0" smtClean="0"/>
              <a:t>文件系统软件分层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71" y="1076325"/>
            <a:ext cx="5430658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04116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142" y="1314729"/>
            <a:ext cx="5885715" cy="44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96527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Inode</a:t>
            </a:r>
            <a:r>
              <a:rPr lang="zh-CN" altLang="en-US" dirty="0" smtClean="0"/>
              <a:t>在内存中的映像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058787"/>
            <a:ext cx="50577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74745"/>
            <a:ext cx="6336704" cy="2552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6" y="980728"/>
            <a:ext cx="4257476" cy="106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553280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索引节点中的</a:t>
            </a:r>
            <a:r>
              <a:rPr lang="en-US" altLang="zh-CN" dirty="0" err="1"/>
              <a:t>i_block</a:t>
            </a:r>
            <a:r>
              <a:rPr lang="en-US" altLang="zh-CN" dirty="0"/>
              <a:t>[]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</a:rPr>
              <a:t>ext2的索引结点中使用了组合索引方式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</a:rPr>
              <a:t>：</a:t>
            </a:r>
            <a:endParaRPr lang="en-US" altLang="zh-CN" sz="2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4" y="1916112"/>
            <a:ext cx="73437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4" y="1557337"/>
            <a:ext cx="79930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28204" y="377460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12</a:t>
            </a:r>
            <a:r>
              <a:rPr lang="zh-CN" altLang="en-US" dirty="0"/>
              <a:t>项用作直接索引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13</a:t>
            </a:r>
            <a:r>
              <a:rPr lang="zh-CN" altLang="en-US" dirty="0"/>
              <a:t>项用作间接索引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14</a:t>
            </a:r>
            <a:r>
              <a:rPr lang="zh-CN" altLang="en-US" dirty="0"/>
              <a:t>项用作二次间接索引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15</a:t>
            </a:r>
            <a:r>
              <a:rPr lang="zh-CN" altLang="en-US" dirty="0"/>
              <a:t>项用作三次间接索引 </a:t>
            </a:r>
          </a:p>
        </p:txBody>
      </p:sp>
    </p:spTree>
    <p:extLst>
      <p:ext uri="{BB962C8B-B14F-4D97-AF65-F5344CB8AC3E}">
        <p14:creationId xmlns:p14="http://schemas.microsoft.com/office/powerpoint/2010/main" val="408304875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EXT2中的目录项和文件类型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/>
              <a:t>在EXT2中，目录是一种特殊的文件，这种文件的数据块中存放了该目录下的所有目录项 </a:t>
            </a:r>
            <a:r>
              <a:rPr lang="zh-CN" altLang="en-US" sz="2000" dirty="0" smtClean="0"/>
              <a:t>：</a:t>
            </a:r>
            <a:endParaRPr lang="en-US" altLang="zh-CN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2776"/>
            <a:ext cx="6175375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54279" y="291565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新版的目录项结构</a:t>
            </a: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9" y="3284984"/>
            <a:ext cx="6660355" cy="2150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301208"/>
            <a:ext cx="5468937" cy="201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95584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EXT2支持的文件类型 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3333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dirty="0" smtClean="0"/>
              <a:t>EXT2</a:t>
            </a:r>
            <a:r>
              <a:rPr lang="en-US" sz="2000" dirty="0" smtClean="0"/>
              <a:t>在目录项中存放了文件的类型信息。文件类型可以是</a:t>
            </a:r>
            <a:r>
              <a:rPr lang="en-US" altLang="zh-CN" sz="2000" dirty="0" smtClean="0"/>
              <a:t>0</a:t>
            </a:r>
            <a:r>
              <a:rPr lang="en-US" sz="2000" dirty="0" smtClean="0"/>
              <a:t>～</a:t>
            </a:r>
            <a:r>
              <a:rPr lang="en-US" altLang="zh-CN" sz="2000" dirty="0" smtClean="0"/>
              <a:t>7</a:t>
            </a:r>
            <a:r>
              <a:rPr lang="en-US" sz="2000" dirty="0" smtClean="0"/>
              <a:t>中的任意一个整数。它们分别代表如下含义：</a:t>
            </a:r>
          </a:p>
          <a:p>
            <a:pPr marL="457200" lvl="1" indent="0">
              <a:buClr>
                <a:srgbClr val="3333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dirty="0" smtClean="0"/>
              <a:t>0</a:t>
            </a:r>
            <a:r>
              <a:rPr lang="en-US" sz="2000" dirty="0" smtClean="0"/>
              <a:t>：文件类型未知；</a:t>
            </a:r>
          </a:p>
          <a:p>
            <a:pPr marL="457200" lvl="1" indent="0">
              <a:buClr>
                <a:srgbClr val="3333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dirty="0" smtClean="0"/>
              <a:t>1</a:t>
            </a:r>
            <a:r>
              <a:rPr lang="en-US" sz="2000" dirty="0" smtClean="0"/>
              <a:t>：普通文件类型；</a:t>
            </a:r>
          </a:p>
          <a:p>
            <a:pPr marL="457200" lvl="1" indent="0">
              <a:buClr>
                <a:srgbClr val="3333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dirty="0" smtClean="0"/>
              <a:t>2</a:t>
            </a:r>
            <a:r>
              <a:rPr lang="en-US" sz="2000" dirty="0" smtClean="0"/>
              <a:t>：目录；</a:t>
            </a:r>
          </a:p>
          <a:p>
            <a:pPr marL="457200" lvl="1" indent="0">
              <a:buClr>
                <a:srgbClr val="3333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dirty="0" smtClean="0"/>
              <a:t>3</a:t>
            </a:r>
            <a:r>
              <a:rPr lang="en-US" sz="2000" dirty="0" smtClean="0"/>
              <a:t>：字符设备；</a:t>
            </a:r>
          </a:p>
          <a:p>
            <a:pPr marL="457200" lvl="1" indent="0">
              <a:buClr>
                <a:srgbClr val="3333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dirty="0" smtClean="0"/>
              <a:t>4</a:t>
            </a:r>
            <a:r>
              <a:rPr lang="en-US" sz="2000" dirty="0" smtClean="0"/>
              <a:t>：块设备；</a:t>
            </a:r>
          </a:p>
          <a:p>
            <a:pPr marL="457200" lvl="1" indent="0">
              <a:buClr>
                <a:srgbClr val="3333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dirty="0" smtClean="0"/>
              <a:t>5</a:t>
            </a:r>
            <a:r>
              <a:rPr lang="en-US" sz="2000" dirty="0" smtClean="0"/>
              <a:t>：有名管道</a:t>
            </a:r>
            <a:r>
              <a:rPr lang="en-US" altLang="zh-CN" sz="2000" dirty="0" smtClean="0"/>
              <a:t>FIFO</a:t>
            </a:r>
            <a:r>
              <a:rPr lang="en-US" sz="2000" dirty="0" smtClean="0"/>
              <a:t>；</a:t>
            </a:r>
          </a:p>
          <a:p>
            <a:pPr marL="457200" lvl="1" indent="0">
              <a:buClr>
                <a:srgbClr val="3333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dirty="0" smtClean="0"/>
              <a:t>6</a:t>
            </a:r>
            <a:r>
              <a:rPr lang="en-US" sz="2000" dirty="0" smtClean="0"/>
              <a:t>：套接字；</a:t>
            </a:r>
          </a:p>
          <a:p>
            <a:pPr marL="457200" lvl="1" indent="0">
              <a:buClr>
                <a:srgbClr val="3333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dirty="0" smtClean="0"/>
              <a:t>7</a:t>
            </a:r>
            <a:r>
              <a:rPr lang="en-US" sz="2000" dirty="0" smtClean="0"/>
              <a:t>：符号链接</a:t>
            </a:r>
            <a:r>
              <a:rPr lang="en-US" dirty="0" smtClean="0"/>
              <a:t>。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024062"/>
            <a:ext cx="5218113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82314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关健结构</a:t>
            </a:r>
            <a:r>
              <a:rPr lang="en-US" altLang="zh-CN" dirty="0" smtClean="0"/>
              <a:t>Table</a:t>
            </a:r>
            <a:endParaRPr lang="zh-CN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313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47104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/>
              <a:t>创建流程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1813" indent="-531813">
              <a:spcBef>
                <a:spcPts val="600"/>
              </a:spcBef>
              <a:buClr>
                <a:srgbClr val="333399"/>
              </a:buClr>
              <a:buFont typeface="Times New Roman" pitchFamily="18" charset="0"/>
              <a:buAutoNum type="arabicPeriod"/>
              <a:tabLst>
                <a:tab pos="1101725" algn="l"/>
                <a:tab pos="2016125" algn="l"/>
                <a:tab pos="2930525" algn="l"/>
                <a:tab pos="3844925" algn="l"/>
                <a:tab pos="4759325" algn="l"/>
                <a:tab pos="5673725" algn="l"/>
                <a:tab pos="6588125" algn="l"/>
                <a:tab pos="7502525" algn="l"/>
                <a:tab pos="8416925" algn="l"/>
                <a:tab pos="9331325" algn="l"/>
                <a:tab pos="10245725" algn="l"/>
              </a:tabLst>
            </a:pPr>
            <a:r>
              <a:rPr lang="en-US" altLang="zh-CN" sz="2000" dirty="0" err="1"/>
              <a:t>初始化超级块和组描述符</a:t>
            </a:r>
            <a:endParaRPr lang="en-US" altLang="zh-CN" sz="2000" dirty="0"/>
          </a:p>
          <a:p>
            <a:pPr marL="531813" indent="-531813">
              <a:spcBef>
                <a:spcPts val="600"/>
              </a:spcBef>
              <a:buClr>
                <a:srgbClr val="333399"/>
              </a:buClr>
              <a:buFont typeface="Times New Roman" pitchFamily="18" charset="0"/>
              <a:buAutoNum type="arabicPeriod"/>
              <a:tabLst>
                <a:tab pos="1101725" algn="l"/>
                <a:tab pos="2016125" algn="l"/>
                <a:tab pos="2930525" algn="l"/>
                <a:tab pos="3844925" algn="l"/>
                <a:tab pos="4759325" algn="l"/>
                <a:tab pos="5673725" algn="l"/>
                <a:tab pos="6588125" algn="l"/>
                <a:tab pos="7502525" algn="l"/>
                <a:tab pos="8416925" algn="l"/>
                <a:tab pos="9331325" algn="l"/>
                <a:tab pos="10245725" algn="l"/>
              </a:tabLst>
            </a:pPr>
            <a:r>
              <a:rPr lang="en-US" altLang="zh-CN" sz="2000" dirty="0"/>
              <a:t>Optionally, </a:t>
            </a:r>
            <a:r>
              <a:rPr lang="en-US" altLang="zh-CN" sz="2000" dirty="0" err="1"/>
              <a:t>检查是否有坏块，若有创建坏块列表</a:t>
            </a:r>
            <a:endParaRPr lang="en-US" altLang="zh-CN" sz="2000" dirty="0"/>
          </a:p>
          <a:p>
            <a:pPr marL="531813" indent="-531813">
              <a:spcBef>
                <a:spcPts val="600"/>
              </a:spcBef>
              <a:buClr>
                <a:srgbClr val="333399"/>
              </a:buClr>
              <a:buFont typeface="Times New Roman" pitchFamily="18" charset="0"/>
              <a:buAutoNum type="arabicPeriod"/>
              <a:tabLst>
                <a:tab pos="1101725" algn="l"/>
                <a:tab pos="2016125" algn="l"/>
                <a:tab pos="2930525" algn="l"/>
                <a:tab pos="3844925" algn="l"/>
                <a:tab pos="4759325" algn="l"/>
                <a:tab pos="5673725" algn="l"/>
                <a:tab pos="6588125" algn="l"/>
                <a:tab pos="7502525" algn="l"/>
                <a:tab pos="8416925" algn="l"/>
                <a:tab pos="9331325" algn="l"/>
                <a:tab pos="10245725" algn="l"/>
              </a:tabLst>
            </a:pPr>
            <a:r>
              <a:rPr lang="en-US" altLang="zh-CN" sz="2000" dirty="0"/>
              <a:t>对每个块组，保留所有用来存放超级块、组描述符、inode表、2个位图的磁盘块</a:t>
            </a:r>
          </a:p>
          <a:p>
            <a:pPr marL="531813" indent="-531813">
              <a:spcBef>
                <a:spcPts val="600"/>
              </a:spcBef>
              <a:buClr>
                <a:srgbClr val="333399"/>
              </a:buClr>
              <a:buFont typeface="Times New Roman" pitchFamily="18" charset="0"/>
              <a:buAutoNum type="arabicPeriod"/>
              <a:tabLst>
                <a:tab pos="1101725" algn="l"/>
                <a:tab pos="2016125" algn="l"/>
                <a:tab pos="2930525" algn="l"/>
                <a:tab pos="3844925" algn="l"/>
                <a:tab pos="4759325" algn="l"/>
                <a:tab pos="5673725" algn="l"/>
                <a:tab pos="6588125" algn="l"/>
                <a:tab pos="7502525" algn="l"/>
                <a:tab pos="8416925" algn="l"/>
                <a:tab pos="9331325" algn="l"/>
                <a:tab pos="10245725" algn="l"/>
              </a:tabLst>
            </a:pPr>
            <a:r>
              <a:rPr lang="en-US" altLang="zh-CN" sz="2000" dirty="0" err="1"/>
              <a:t>初始化每个块组中的位图</a:t>
            </a:r>
            <a:endParaRPr lang="en-US" altLang="zh-CN" sz="2000" dirty="0"/>
          </a:p>
          <a:p>
            <a:pPr marL="531813" indent="-531813">
              <a:spcBef>
                <a:spcPts val="600"/>
              </a:spcBef>
              <a:buClr>
                <a:srgbClr val="333399"/>
              </a:buClr>
              <a:buFont typeface="Times New Roman" pitchFamily="18" charset="0"/>
              <a:buAutoNum type="arabicPeriod"/>
              <a:tabLst>
                <a:tab pos="1101725" algn="l"/>
                <a:tab pos="2016125" algn="l"/>
                <a:tab pos="2930525" algn="l"/>
                <a:tab pos="3844925" algn="l"/>
                <a:tab pos="4759325" algn="l"/>
                <a:tab pos="5673725" algn="l"/>
                <a:tab pos="6588125" algn="l"/>
                <a:tab pos="7502525" algn="l"/>
                <a:tab pos="8416925" algn="l"/>
                <a:tab pos="9331325" algn="l"/>
                <a:tab pos="10245725" algn="l"/>
              </a:tabLst>
            </a:pPr>
            <a:r>
              <a:rPr lang="en-US" altLang="zh-CN" sz="2000" dirty="0" err="1"/>
              <a:t>初始化每个块组中的inode表</a:t>
            </a:r>
            <a:endParaRPr lang="en-US" altLang="zh-CN" sz="2000" dirty="0"/>
          </a:p>
          <a:p>
            <a:pPr marL="531813" indent="-531813">
              <a:spcBef>
                <a:spcPts val="600"/>
              </a:spcBef>
              <a:buClr>
                <a:srgbClr val="333399"/>
              </a:buClr>
              <a:buFont typeface="Times New Roman" pitchFamily="18" charset="0"/>
              <a:buAutoNum type="arabicPeriod"/>
              <a:tabLst>
                <a:tab pos="1101725" algn="l"/>
                <a:tab pos="2016125" algn="l"/>
                <a:tab pos="2930525" algn="l"/>
                <a:tab pos="3844925" algn="l"/>
                <a:tab pos="4759325" algn="l"/>
                <a:tab pos="5673725" algn="l"/>
                <a:tab pos="6588125" algn="l"/>
                <a:tab pos="7502525" algn="l"/>
                <a:tab pos="8416925" algn="l"/>
                <a:tab pos="9331325" algn="l"/>
                <a:tab pos="10245725" algn="l"/>
              </a:tabLst>
            </a:pPr>
            <a:r>
              <a:rPr lang="en-US" altLang="zh-CN" sz="2000" dirty="0" err="1"/>
              <a:t>创建</a:t>
            </a:r>
            <a:r>
              <a:rPr lang="en-US" altLang="zh-CN" sz="2000" dirty="0"/>
              <a:t> </a:t>
            </a:r>
            <a:r>
              <a:rPr lang="en-US" altLang="zh-CN" sz="2000" i="1" dirty="0"/>
              <a:t>/root </a:t>
            </a:r>
            <a:r>
              <a:rPr lang="en-US" altLang="zh-CN" sz="2000" dirty="0" err="1"/>
              <a:t>目录</a:t>
            </a:r>
            <a:endParaRPr lang="en-US" altLang="zh-CN" sz="2000" dirty="0"/>
          </a:p>
          <a:p>
            <a:pPr marL="531813" indent="-531813">
              <a:spcBef>
                <a:spcPts val="600"/>
              </a:spcBef>
              <a:buClr>
                <a:srgbClr val="333399"/>
              </a:buClr>
              <a:buFont typeface="Times New Roman" pitchFamily="18" charset="0"/>
              <a:buAutoNum type="arabicPeriod"/>
              <a:tabLst>
                <a:tab pos="1101725" algn="l"/>
                <a:tab pos="2016125" algn="l"/>
                <a:tab pos="2930525" algn="l"/>
                <a:tab pos="3844925" algn="l"/>
                <a:tab pos="4759325" algn="l"/>
                <a:tab pos="5673725" algn="l"/>
                <a:tab pos="6588125" algn="l"/>
                <a:tab pos="7502525" algn="l"/>
                <a:tab pos="8416925" algn="l"/>
                <a:tab pos="9331325" algn="l"/>
                <a:tab pos="10245725" algn="l"/>
              </a:tabLst>
            </a:pPr>
            <a:r>
              <a:rPr lang="en-US" altLang="zh-CN" sz="2000" dirty="0" err="1"/>
              <a:t>创建</a:t>
            </a:r>
            <a:r>
              <a:rPr lang="en-US" altLang="zh-CN" sz="2000" dirty="0"/>
              <a:t> </a:t>
            </a:r>
            <a:r>
              <a:rPr lang="en-US" altLang="zh-CN" sz="2000" i="1" dirty="0" err="1"/>
              <a:t>lost+found</a:t>
            </a:r>
            <a:r>
              <a:rPr lang="en-US" altLang="zh-CN" sz="2000" dirty="0"/>
              <a:t> 目录（供</a:t>
            </a:r>
            <a:r>
              <a:rPr lang="en-US" altLang="zh-CN" sz="2000" i="1" dirty="0"/>
              <a:t>e2fsck</a:t>
            </a:r>
            <a:r>
              <a:rPr lang="en-US" altLang="zh-CN" sz="2000" dirty="0"/>
              <a:t> </a:t>
            </a:r>
            <a:r>
              <a:rPr lang="en-US" altLang="zh-CN" sz="2000" dirty="0" err="1"/>
              <a:t>使用，与坏块相关</a:t>
            </a:r>
            <a:r>
              <a:rPr lang="en-US" altLang="zh-CN" sz="2000" dirty="0"/>
              <a:t>）</a:t>
            </a:r>
          </a:p>
          <a:p>
            <a:pPr marL="531813" indent="-531813">
              <a:spcBef>
                <a:spcPts val="600"/>
              </a:spcBef>
              <a:buClr>
                <a:srgbClr val="333399"/>
              </a:buClr>
              <a:buFont typeface="Times New Roman" pitchFamily="18" charset="0"/>
              <a:buAutoNum type="arabicPeriod"/>
              <a:tabLst>
                <a:tab pos="1101725" algn="l"/>
                <a:tab pos="2016125" algn="l"/>
                <a:tab pos="2930525" algn="l"/>
                <a:tab pos="3844925" algn="l"/>
                <a:tab pos="4759325" algn="l"/>
                <a:tab pos="5673725" algn="l"/>
                <a:tab pos="6588125" algn="l"/>
                <a:tab pos="7502525" algn="l"/>
                <a:tab pos="8416925" algn="l"/>
                <a:tab pos="9331325" algn="l"/>
                <a:tab pos="10245725" algn="l"/>
              </a:tabLst>
            </a:pPr>
            <a:r>
              <a:rPr lang="en-US" altLang="zh-CN" sz="2000" dirty="0" err="1"/>
              <a:t>为上述两个目录而更新位图信息</a:t>
            </a:r>
            <a:endParaRPr lang="en-US" altLang="zh-CN" sz="2000" dirty="0"/>
          </a:p>
          <a:p>
            <a:pPr marL="531813" indent="-531813">
              <a:spcBef>
                <a:spcPts val="600"/>
              </a:spcBef>
              <a:buClr>
                <a:srgbClr val="333399"/>
              </a:buClr>
              <a:buFont typeface="Times New Roman" pitchFamily="18" charset="0"/>
              <a:buAutoNum type="arabicPeriod"/>
              <a:tabLst>
                <a:tab pos="1101725" algn="l"/>
                <a:tab pos="2016125" algn="l"/>
                <a:tab pos="2930525" algn="l"/>
                <a:tab pos="3844925" algn="l"/>
                <a:tab pos="4759325" algn="l"/>
                <a:tab pos="5673725" algn="l"/>
                <a:tab pos="6588125" algn="l"/>
                <a:tab pos="7502525" algn="l"/>
                <a:tab pos="8416925" algn="l"/>
                <a:tab pos="9331325" algn="l"/>
                <a:tab pos="10245725" algn="l"/>
              </a:tabLst>
            </a:pPr>
            <a:r>
              <a:rPr lang="en-US" altLang="zh-CN" sz="2000" dirty="0" err="1"/>
              <a:t>若有坏块，则将其在</a:t>
            </a:r>
            <a:r>
              <a:rPr lang="en-US" altLang="zh-CN" sz="2000" dirty="0"/>
              <a:t> </a:t>
            </a:r>
            <a:r>
              <a:rPr lang="en-US" altLang="zh-CN" sz="2000" i="1" dirty="0" err="1"/>
              <a:t>lost+found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目录中组织起来</a:t>
            </a:r>
            <a:endParaRPr lang="en-US" altLang="zh-CN" sz="20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84629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Ext2提供的各种对象方法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 err="1" smtClean="0"/>
              <a:t>超级块对象方法</a:t>
            </a:r>
            <a:r>
              <a:rPr lang="en-US" altLang="zh-CN" sz="2000" dirty="0" smtClean="0"/>
              <a:t>:</a:t>
            </a:r>
            <a:endParaRPr lang="en-US" altLang="zh-CN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88" y="1700808"/>
            <a:ext cx="51530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64742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索引节点对象方法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6553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72" y="1988840"/>
            <a:ext cx="63531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72" y="4312940"/>
            <a:ext cx="73342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67305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文件对象方法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268760"/>
            <a:ext cx="671512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96" y="4653310"/>
            <a:ext cx="53911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61019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69" y="1173464"/>
            <a:ext cx="5511262" cy="474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08991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/>
              <a:t>创建</a:t>
            </a:r>
            <a:r>
              <a:rPr lang="en-US" altLang="zh-CN" dirty="0"/>
              <a:t>/</a:t>
            </a:r>
            <a:r>
              <a:rPr lang="en-US" altLang="zh-CN" dirty="0" err="1"/>
              <a:t>删除一个索引节点</a:t>
            </a:r>
            <a:endParaRPr lang="zh-CN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7954486" cy="27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61341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07977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/>
              <a:t>混合索引示意图</a:t>
            </a:r>
            <a:endParaRPr lang="zh-CN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0"/>
            <a:ext cx="5544324" cy="346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73" y="4941168"/>
            <a:ext cx="8540750" cy="149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573294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/>
              <a:t>分配</a:t>
            </a:r>
            <a:r>
              <a:rPr lang="en-US" altLang="zh-CN" dirty="0"/>
              <a:t>/</a:t>
            </a:r>
            <a:r>
              <a:rPr lang="en-US" altLang="zh-CN" dirty="0" err="1"/>
              <a:t>释放一个数据块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 err="1" smtClean="0"/>
              <a:t>当一个文件需要新的数据块来存放数据时</a:t>
            </a:r>
            <a:r>
              <a:rPr lang="en-US" altLang="zh-CN" sz="2000" dirty="0" smtClean="0"/>
              <a:t>:</a:t>
            </a:r>
            <a:endParaRPr lang="en-US" altLang="zh-CN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9" y="1412776"/>
            <a:ext cx="8382000" cy="168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11561" y="3244334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当一个文件被删除或者被截断时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9040"/>
            <a:ext cx="6926263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87437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Ext2</a:t>
            </a:r>
            <a:r>
              <a:rPr lang="zh-CN" altLang="en-US" dirty="0" smtClean="0"/>
              <a:t>数据结构关系图</a:t>
            </a:r>
            <a:endParaRPr lang="zh-CN" altLang="en-US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61" y="1076325"/>
            <a:ext cx="5394278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03425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b="1" dirty="0" smtClean="0"/>
              <a:t>与</a:t>
            </a:r>
            <a:r>
              <a:rPr lang="en-US" altLang="zh-CN" b="1" dirty="0" err="1" smtClean="0"/>
              <a:t>Kobject</a:t>
            </a:r>
            <a:r>
              <a:rPr lang="zh-CN" altLang="en-US" b="1" dirty="0" smtClean="0"/>
              <a:t>的关系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3429474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Sysfs_root</a:t>
            </a:r>
            <a:endParaRPr lang="zh-CN" alt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60" y="1740442"/>
            <a:ext cx="6181880" cy="361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27964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Sysfs_dirent</a:t>
            </a:r>
            <a:r>
              <a:rPr lang="zh-CN" altLang="en-US" dirty="0" smtClean="0"/>
              <a:t>结构图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23" y="1076325"/>
            <a:ext cx="7964954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46591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5"/>
            <a:ext cx="8229600" cy="561513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638175"/>
            <a:ext cx="6942137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994083"/>
      </p:ext>
    </p:extLst>
  </p:cSld>
  <p:clrMapOvr>
    <a:masterClrMapping/>
  </p:clrMapOvr>
  <p:transition>
    <p:split orient="vert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b="1" dirty="0" smtClean="0"/>
              <a:t>文件系统架构总图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3213901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56871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52413"/>
            <a:ext cx="8474075" cy="635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53825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多文件系统调用图示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66" y="1324253"/>
            <a:ext cx="6266667" cy="444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179377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文件系统解决问题的应用场景示例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96016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文件访问控制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68760"/>
            <a:ext cx="7675563" cy="4860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18173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系统调用替换的跟踪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92" y="1268760"/>
            <a:ext cx="5133975" cy="4711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35059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低</a:t>
            </a:r>
            <a:r>
              <a:rPr lang="en-US" altLang="zh-CN" dirty="0" smtClean="0"/>
              <a:t>ROM</a:t>
            </a:r>
            <a:r>
              <a:rPr lang="zh-CN" altLang="en-US" dirty="0" smtClean="0"/>
              <a:t>机制</a:t>
            </a:r>
            <a:endParaRPr lang="zh-CN" altLang="en-US" dirty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47" y="1350264"/>
            <a:ext cx="6663506" cy="439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60647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文件系统</a:t>
            </a:r>
            <a:r>
              <a:rPr lang="en-US" altLang="zh-CN" dirty="0" err="1" smtClean="0"/>
              <a:t>Inode</a:t>
            </a:r>
            <a:r>
              <a:rPr lang="zh-CN" altLang="en-US" dirty="0" smtClean="0"/>
              <a:t>改动示例</a:t>
            </a:r>
            <a:endParaRPr lang="zh-CN" altLang="en-US" dirty="0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92" y="1694718"/>
            <a:ext cx="4889416" cy="370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872018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通过文件系统分析</a:t>
            </a:r>
            <a:r>
              <a:rPr lang="en-US" altLang="zh-CN" dirty="0" err="1" smtClean="0"/>
              <a:t>Ramdump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467677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95474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通过文件文件系统加入监测控制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492442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85351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0" name="直接连接符 6"/>
          <p:cNvCxnSpPr>
            <a:cxnSpLocks noChangeShapeType="1"/>
          </p:cNvCxnSpPr>
          <p:nvPr/>
        </p:nvCxnSpPr>
        <p:spPr bwMode="auto">
          <a:xfrm>
            <a:off x="762000" y="1143000"/>
            <a:ext cx="7848600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标题 2"/>
          <p:cNvSpPr txBox="1">
            <a:spLocks/>
          </p:cNvSpPr>
          <p:nvPr/>
        </p:nvSpPr>
        <p:spPr bwMode="white">
          <a:xfrm>
            <a:off x="539750" y="2565400"/>
            <a:ext cx="8229600" cy="125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solidFill>
                  <a:schemeClr val="tx1"/>
                </a:solidFill>
              </a:rPr>
              <a:t>Thank you!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0145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部分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文件系统类型表</a:t>
            </a:r>
            <a:endParaRPr lang="zh-CN" alt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2" y="1076325"/>
            <a:ext cx="8130715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775686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进程访问文件时的调用架构图</a:t>
            </a:r>
            <a:endParaRPr lang="zh-CN" alt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77" y="1076325"/>
            <a:ext cx="5117245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45734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文件系统访问的透明性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10412"/>
            <a:ext cx="8229600" cy="487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24053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虚拟文件系统部分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13273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Vfs</a:t>
            </a:r>
            <a:r>
              <a:rPr lang="zh-CN" altLang="en-US" dirty="0" smtClean="0"/>
              <a:t>的四要素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28700" lvl="1" indent="-571500">
              <a:buClr>
                <a:srgbClr val="333399"/>
              </a:buClr>
              <a:buFont typeface="+mj-ea"/>
              <a:buAutoNum type="ea1JpnChsDbPeriod"/>
            </a:pPr>
            <a:r>
              <a:rPr lang="en-US" altLang="zh-CN" sz="2000" dirty="0" err="1" smtClean="0"/>
              <a:t>超级块对象</a:t>
            </a:r>
            <a:r>
              <a:rPr lang="en-US" altLang="zh-CN" sz="2000" dirty="0" err="1"/>
              <a:t>（superblock</a:t>
            </a:r>
            <a:r>
              <a:rPr lang="en-US" altLang="zh-CN" sz="2000" dirty="0"/>
              <a:t> object）</a:t>
            </a:r>
          </a:p>
          <a:p>
            <a:pPr marL="914400" lvl="2" indent="0">
              <a:buClr>
                <a:srgbClr val="333399"/>
              </a:buClr>
              <a:buNone/>
            </a:pPr>
            <a:r>
              <a:rPr lang="en-US" altLang="zh-CN" sz="2000" dirty="0" err="1"/>
              <a:t>存放文件系统相关信息：例如文件系统控制块</a:t>
            </a:r>
            <a:endParaRPr lang="en-US" altLang="zh-CN" sz="2000" dirty="0"/>
          </a:p>
          <a:p>
            <a:pPr marL="1028700" lvl="1" indent="-571500">
              <a:buClr>
                <a:srgbClr val="333399"/>
              </a:buClr>
              <a:buFont typeface="+mj-ea"/>
              <a:buAutoNum type="ea1JpnChsDbPeriod"/>
            </a:pPr>
            <a:r>
              <a:rPr lang="en-US" altLang="zh-CN" sz="2000" dirty="0" err="1"/>
              <a:t>索引节点对象（inode</a:t>
            </a:r>
            <a:r>
              <a:rPr lang="en-US" altLang="zh-CN" sz="2000" dirty="0"/>
              <a:t> object）</a:t>
            </a:r>
          </a:p>
          <a:p>
            <a:pPr marL="914400" lvl="2" indent="0">
              <a:buClr>
                <a:srgbClr val="333399"/>
              </a:buClr>
              <a:buNone/>
            </a:pPr>
            <a:r>
              <a:rPr lang="en-US" altLang="zh-CN" sz="2000" dirty="0" err="1"/>
              <a:t>存放具体文件的一般信息：文件控制块</a:t>
            </a:r>
            <a:r>
              <a:rPr lang="en-US" altLang="zh-CN" sz="2000" dirty="0"/>
              <a:t>/</a:t>
            </a:r>
            <a:r>
              <a:rPr lang="en-US" altLang="zh-CN" sz="2000" dirty="0" err="1"/>
              <a:t>inode</a:t>
            </a:r>
            <a:endParaRPr lang="en-US" altLang="zh-CN" sz="2000" dirty="0"/>
          </a:p>
          <a:p>
            <a:pPr marL="1028700" lvl="1" indent="-571500">
              <a:buClr>
                <a:srgbClr val="333399"/>
              </a:buClr>
              <a:buFont typeface="+mj-ea"/>
              <a:buAutoNum type="ea1JpnChsDbPeriod"/>
            </a:pPr>
            <a:r>
              <a:rPr lang="en-US" altLang="zh-CN" sz="2000" dirty="0" err="1"/>
              <a:t>文件对象（file</a:t>
            </a:r>
            <a:r>
              <a:rPr lang="en-US" altLang="zh-CN" sz="2000" dirty="0"/>
              <a:t> object）</a:t>
            </a:r>
          </a:p>
          <a:p>
            <a:pPr marL="914400" lvl="2" indent="0">
              <a:buClr>
                <a:srgbClr val="333399"/>
              </a:buClr>
              <a:buNone/>
            </a:pPr>
            <a:r>
              <a:rPr lang="en-US" altLang="zh-CN" sz="2000" dirty="0" err="1"/>
              <a:t>存放已打开的文件和进程之间交互的信息</a:t>
            </a:r>
            <a:endParaRPr lang="en-US" altLang="zh-CN" sz="2000" dirty="0"/>
          </a:p>
          <a:p>
            <a:pPr marL="1028700" lvl="1" indent="-571500">
              <a:buClr>
                <a:srgbClr val="333399"/>
              </a:buClr>
              <a:buFont typeface="+mj-ea"/>
              <a:buAutoNum type="ea1JpnChsDbPeriod"/>
            </a:pPr>
            <a:r>
              <a:rPr lang="en-US" altLang="zh-CN" sz="2000" dirty="0" err="1"/>
              <a:t>目录项对象（dentry</a:t>
            </a:r>
            <a:r>
              <a:rPr lang="en-US" altLang="zh-CN" sz="2000" dirty="0"/>
              <a:t> object）</a:t>
            </a:r>
          </a:p>
          <a:p>
            <a:pPr marL="914400" lvl="2" indent="0">
              <a:buClr>
                <a:srgbClr val="333399"/>
              </a:buClr>
              <a:buNone/>
            </a:pPr>
            <a:r>
              <a:rPr lang="en-US" altLang="zh-CN" sz="2000" dirty="0" err="1" smtClean="0"/>
              <a:t>存放目录项与文件的链接信息</a:t>
            </a:r>
            <a:endParaRPr lang="en-US" altLang="zh-CN" sz="2000" dirty="0" smtClean="0"/>
          </a:p>
          <a:p>
            <a:pPr marL="914400" lvl="2" indent="0">
              <a:buClr>
                <a:srgbClr val="333399"/>
              </a:buClr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　　超级</a:t>
            </a:r>
            <a:r>
              <a:rPr lang="zh-CN" altLang="en-US" sz="2000" dirty="0"/>
              <a:t>块是对一个文件系统的描述；</a:t>
            </a:r>
          </a:p>
          <a:p>
            <a:pPr marL="0" indent="0">
              <a:buNone/>
            </a:pPr>
            <a:r>
              <a:rPr lang="zh-CN" altLang="en-US" sz="2000" dirty="0" smtClean="0"/>
              <a:t>　　索引</a:t>
            </a:r>
            <a:r>
              <a:rPr lang="zh-CN" altLang="en-US" sz="2000" dirty="0"/>
              <a:t>节点是对一个文件物理属性的描述；</a:t>
            </a:r>
          </a:p>
          <a:p>
            <a:pPr marL="0" indent="0">
              <a:buNone/>
            </a:pPr>
            <a:r>
              <a:rPr lang="zh-CN" altLang="en-US" sz="2000" dirty="0" smtClean="0"/>
              <a:t>　　目录</a:t>
            </a:r>
            <a:r>
              <a:rPr lang="zh-CN" altLang="en-US" sz="2000" dirty="0"/>
              <a:t>项是对一个文件逻辑属性的描述</a:t>
            </a:r>
          </a:p>
        </p:txBody>
      </p:sp>
    </p:spTree>
    <p:extLst>
      <p:ext uri="{BB962C8B-B14F-4D97-AF65-F5344CB8AC3E}">
        <p14:creationId xmlns:p14="http://schemas.microsoft.com/office/powerpoint/2010/main" val="305673435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要素关系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190" y="1576634"/>
            <a:ext cx="5447619" cy="394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838702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要素关系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618" y="2119491"/>
            <a:ext cx="6199285" cy="346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021792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37701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总体架构</a:t>
            </a:r>
            <a:r>
              <a:rPr lang="zh-CN" altLang="en-US" dirty="0"/>
              <a:t>部分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/>
              <a:t>Linux</a:t>
            </a:r>
            <a:r>
              <a:rPr lang="zh-CN" altLang="en-US" sz="1600" dirty="0"/>
              <a:t>文件系统</a:t>
            </a:r>
            <a:r>
              <a:rPr lang="zh-CN" altLang="en-US" sz="1600" dirty="0" smtClean="0"/>
              <a:t>框架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文件系统与硬盘分区的关系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/>
              <a:t>Linux</a:t>
            </a:r>
            <a:r>
              <a:rPr lang="zh-CN" altLang="en-US" sz="1600" dirty="0"/>
              <a:t>文件系统软件</a:t>
            </a:r>
            <a:r>
              <a:rPr lang="zh-CN" altLang="en-US" sz="1600" dirty="0" smtClean="0"/>
              <a:t>分层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多文件系统调用</a:t>
            </a:r>
            <a:r>
              <a:rPr lang="zh-CN" altLang="en-US" sz="1600" dirty="0" smtClean="0"/>
              <a:t>图示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部分</a:t>
            </a:r>
            <a:r>
              <a:rPr lang="en-US" altLang="zh-CN" sz="1600" dirty="0"/>
              <a:t>Linux</a:t>
            </a:r>
            <a:r>
              <a:rPr lang="zh-CN" altLang="en-US" sz="1600" dirty="0"/>
              <a:t>文件系统类型</a:t>
            </a:r>
            <a:r>
              <a:rPr lang="zh-CN" altLang="en-US" sz="1600" dirty="0" smtClean="0"/>
              <a:t>表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进程访问文件时的调用架构</a:t>
            </a:r>
            <a:r>
              <a:rPr lang="zh-CN" altLang="en-US" sz="1600" dirty="0" smtClean="0"/>
              <a:t>图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文件系统访问的透明性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dirty="0"/>
              <a:t>虚拟文件系统</a:t>
            </a:r>
            <a:r>
              <a:rPr lang="zh-CN" altLang="en-US" dirty="0" smtClean="0"/>
              <a:t>部分</a:t>
            </a:r>
            <a:endParaRPr lang="en-US" altLang="zh-CN" b="1" dirty="0" smtClean="0">
              <a:effectLst>
                <a:outerShdw blurRad="38100" dist="38100" dir="2700000" algn="tl" rotWithShape="0">
                  <a:srgbClr val="C0C0C0"/>
                </a:outerShdw>
              </a:effectLst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altLang="zh-CN" sz="2000" dirty="0" err="1"/>
              <a:t>Vfs</a:t>
            </a:r>
            <a:r>
              <a:rPr lang="zh-CN" altLang="en-US" sz="2000" dirty="0"/>
              <a:t>的四</a:t>
            </a:r>
            <a:r>
              <a:rPr lang="zh-CN" altLang="en-US" sz="2000" dirty="0" smtClean="0"/>
              <a:t>要素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要素关系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超级块</a:t>
            </a:r>
            <a:r>
              <a:rPr lang="en-US" altLang="zh-CN" sz="2000" dirty="0"/>
              <a:t>super </a:t>
            </a:r>
            <a:r>
              <a:rPr lang="en-US" altLang="zh-CN" sz="2000" dirty="0" smtClean="0"/>
              <a:t>block</a:t>
            </a:r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索引结点</a:t>
            </a:r>
            <a:r>
              <a:rPr lang="en-US" altLang="zh-CN" sz="2000" dirty="0" err="1" smtClean="0"/>
              <a:t>inode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目录项</a:t>
            </a:r>
            <a:r>
              <a:rPr lang="en-US" altLang="zh-CN" sz="2000" dirty="0" err="1" smtClean="0"/>
              <a:t>dentry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文件</a:t>
            </a:r>
            <a:r>
              <a:rPr lang="en-US" altLang="zh-CN" sz="2000" dirty="0"/>
              <a:t>(file)</a:t>
            </a:r>
            <a:r>
              <a:rPr lang="zh-CN" altLang="en-US" sz="2000" dirty="0"/>
              <a:t>对象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99023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要素关系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97" y="1892855"/>
            <a:ext cx="5962405" cy="331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47853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超级块</a:t>
            </a:r>
            <a:r>
              <a:rPr lang="en-US" altLang="zh-CN" b="0" dirty="0"/>
              <a:t>super block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 smtClean="0"/>
              <a:t>数据结构是</a:t>
            </a:r>
            <a:r>
              <a:rPr lang="en-US" altLang="zh-CN" sz="2400" dirty="0" err="1" smtClean="0"/>
              <a:t>struct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super_block</a:t>
            </a:r>
            <a:r>
              <a:rPr lang="en-US" altLang="zh-CN" sz="2400" dirty="0"/>
              <a:t> 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484785"/>
            <a:ext cx="8486775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96731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超级块操作函数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73643"/>
            <a:ext cx="8229600" cy="474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5683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6707088" cy="563562"/>
          </a:xfrm>
        </p:spPr>
        <p:txBody>
          <a:bodyPr/>
          <a:lstStyle/>
          <a:p>
            <a:pPr algn="l"/>
            <a:r>
              <a:rPr lang="en-US" altLang="zh-CN" b="0" dirty="0"/>
              <a:t>Linux</a:t>
            </a:r>
            <a:r>
              <a:rPr lang="zh-CN" altLang="en-US" b="0" dirty="0"/>
              <a:t>系统中所有超级块的组织形式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28746"/>
            <a:ext cx="8229600" cy="463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773250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Init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97" y="1052736"/>
            <a:ext cx="77057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005543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索引结点</a:t>
            </a:r>
            <a:r>
              <a:rPr lang="en-US" altLang="zh-CN" b="0" dirty="0" err="1"/>
              <a:t>inode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数据结构</a:t>
            </a: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inode</a:t>
            </a:r>
            <a:endParaRPr lang="zh-CN" alt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60848"/>
            <a:ext cx="6696744" cy="36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50372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索引节点的操作函数</a:t>
            </a:r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78326"/>
            <a:ext cx="8229600" cy="473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97648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Inode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Dentry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23" y="1914729"/>
            <a:ext cx="6580953" cy="32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18713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7754"/>
            <a:ext cx="8280919" cy="484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44066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38" y="1205205"/>
            <a:ext cx="6809524" cy="468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5782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7260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进程关键</a:t>
            </a:r>
            <a:r>
              <a:rPr lang="zh-CN" altLang="en-US" dirty="0" smtClean="0"/>
              <a:t>数据结构</a:t>
            </a:r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进程与</a:t>
            </a:r>
            <a:r>
              <a:rPr lang="en-US" altLang="zh-CN" sz="1600" dirty="0"/>
              <a:t>VFS</a:t>
            </a:r>
            <a:r>
              <a:rPr lang="zh-CN" altLang="en-US" sz="1600" dirty="0" smtClean="0"/>
              <a:t>交互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进程文件管理架构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用户打开文件表</a:t>
            </a:r>
            <a:r>
              <a:rPr lang="en-US" altLang="zh-CN" sz="1600" dirty="0" err="1" smtClean="0"/>
              <a:t>files_struct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 err="1"/>
              <a:t>fs_struct</a:t>
            </a:r>
            <a:r>
              <a:rPr lang="zh-CN" altLang="en-US" sz="1600" dirty="0" smtClean="0"/>
              <a:t>结构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进程与四要素的关系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数据结构关系</a:t>
            </a:r>
            <a:r>
              <a:rPr lang="zh-CN" altLang="en-US" sz="1600" dirty="0" smtClean="0"/>
              <a:t>图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dirty="0"/>
              <a:t>其它重要数据结构</a:t>
            </a:r>
            <a:r>
              <a:rPr lang="zh-CN" altLang="en-US" dirty="0" smtClean="0"/>
              <a:t>说明</a:t>
            </a:r>
            <a:endParaRPr lang="en-US" altLang="zh-CN" b="1" dirty="0" smtClean="0">
              <a:effectLst>
                <a:outerShdw blurRad="38100" dist="38100" dir="2700000" algn="tl" rotWithShape="0">
                  <a:srgbClr val="C0C0C0"/>
                </a:outerShdw>
              </a:effectLst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 smtClean="0"/>
              <a:t>注册</a:t>
            </a:r>
            <a:r>
              <a:rPr lang="zh-CN" altLang="en-US" sz="2000" dirty="0"/>
              <a:t>关系架构</a:t>
            </a:r>
            <a:r>
              <a:rPr lang="zh-CN" altLang="en-US" sz="2000" dirty="0" smtClean="0"/>
              <a:t>图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zh-CN" sz="2000" dirty="0" err="1"/>
              <a:t>file_system_type</a:t>
            </a:r>
            <a:r>
              <a:rPr lang="zh-CN" altLang="en-US" sz="2000" dirty="0" smtClean="0"/>
              <a:t>结构体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zh-CN" sz="2000" dirty="0"/>
              <a:t>Linux</a:t>
            </a:r>
            <a:r>
              <a:rPr lang="zh-CN" altLang="en-US" sz="2000" dirty="0"/>
              <a:t>注册链表</a:t>
            </a:r>
            <a:endParaRPr lang="en-US" altLang="zh-CN" sz="2000" dirty="0"/>
          </a:p>
          <a:p>
            <a:pPr marL="914400" lvl="1" indent="-514350">
              <a:buFont typeface="+mj-lt"/>
              <a:buAutoNum type="arabicPeriod"/>
            </a:pPr>
            <a:r>
              <a:rPr lang="en-US" altLang="zh-CN" sz="2000" dirty="0"/>
              <a:t>Mount</a:t>
            </a:r>
            <a:r>
              <a:rPr lang="zh-CN" altLang="en-US" sz="2000" dirty="0" smtClean="0"/>
              <a:t>相关数据结构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zh-CN" sz="2000" dirty="0"/>
              <a:t>Mount</a:t>
            </a:r>
            <a:r>
              <a:rPr lang="zh-CN" altLang="en-US" sz="2000" dirty="0"/>
              <a:t>架构</a:t>
            </a:r>
            <a:r>
              <a:rPr lang="zh-CN" altLang="en-US" sz="2000" dirty="0" smtClean="0"/>
              <a:t>图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多文件系统的</a:t>
            </a:r>
            <a:r>
              <a:rPr lang="zh-CN" altLang="en-US" sz="2000" dirty="0" smtClean="0"/>
              <a:t>安装图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zh-CN" sz="2000" dirty="0" err="1"/>
              <a:t>address_space</a:t>
            </a:r>
            <a:r>
              <a:rPr lang="zh-CN" altLang="en-US" sz="2000" dirty="0"/>
              <a:t>结构体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228451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目录项</a:t>
            </a:r>
            <a:r>
              <a:rPr lang="en-US" altLang="zh-CN" b="0" dirty="0" err="1"/>
              <a:t>dentry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数据结构</a:t>
            </a: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 smtClean="0"/>
              <a:t>dentry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7" y="1628800"/>
            <a:ext cx="8867775" cy="4928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18709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目录项的操作函数</a:t>
            </a:r>
            <a:endParaRPr lang="zh-CN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5489"/>
            <a:ext cx="8229600" cy="4585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784800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190" y="1600443"/>
            <a:ext cx="6047619" cy="389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49605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硬链接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344816" cy="501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74808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符号链接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2" y="1268760"/>
            <a:ext cx="7680854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57668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比较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9095"/>
            <a:ext cx="7416824" cy="439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175753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文件</a:t>
            </a:r>
            <a:r>
              <a:rPr lang="en-US" altLang="zh-CN" b="0" dirty="0"/>
              <a:t>(file)</a:t>
            </a:r>
            <a:r>
              <a:rPr lang="zh-CN" altLang="en-US" b="0" dirty="0"/>
              <a:t>对象</a:t>
            </a:r>
            <a:endParaRPr lang="zh-CN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14" y="1076325"/>
            <a:ext cx="8014771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6977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文件对象</a:t>
            </a:r>
            <a:r>
              <a:rPr lang="en-US" altLang="zh-CN" b="0" dirty="0"/>
              <a:t>file</a:t>
            </a:r>
            <a:r>
              <a:rPr lang="zh-CN" altLang="en-US" b="0" dirty="0"/>
              <a:t>的操作函数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 smtClean="0"/>
              <a:t>文件</a:t>
            </a:r>
            <a:r>
              <a:rPr lang="zh-CN" altLang="en-US" sz="2000" dirty="0"/>
              <a:t>的操作集函数：主要是具体文件系统</a:t>
            </a:r>
            <a:r>
              <a:rPr lang="zh-CN" altLang="en-US" sz="2000" dirty="0" smtClean="0"/>
              <a:t>对于</a:t>
            </a:r>
            <a:r>
              <a:rPr lang="zh-CN" altLang="en-US" sz="2000" dirty="0"/>
              <a:t>文件操作的实现</a:t>
            </a:r>
            <a:r>
              <a:rPr lang="zh-CN" altLang="en-US" sz="2000" dirty="0" smtClean="0"/>
              <a:t>。如</a:t>
            </a:r>
            <a:r>
              <a:rPr lang="en-US" altLang="zh-CN" sz="2000" dirty="0"/>
              <a:t>ext2</a:t>
            </a:r>
            <a:r>
              <a:rPr lang="zh-CN" altLang="en-US" sz="2000" dirty="0"/>
              <a:t>文件系统的</a:t>
            </a:r>
            <a:r>
              <a:rPr lang="en-US" altLang="zh-CN" sz="2000" dirty="0"/>
              <a:t>ex2_file_operations</a:t>
            </a:r>
            <a:r>
              <a:rPr lang="zh-CN" altLang="en-US" sz="2000" dirty="0" smtClean="0"/>
              <a:t>。设备</a:t>
            </a:r>
            <a:r>
              <a:rPr lang="zh-CN" altLang="en-US" sz="2000" dirty="0"/>
              <a:t>驱动开发时，也就是实现自己</a:t>
            </a:r>
            <a:r>
              <a:rPr lang="zh-CN" altLang="en-US" sz="2000" dirty="0" smtClean="0"/>
              <a:t>的</a:t>
            </a:r>
            <a:r>
              <a:rPr lang="en-US" altLang="zh-CN" sz="2000" dirty="0" err="1" smtClean="0"/>
              <a:t>file_operations</a:t>
            </a:r>
            <a:r>
              <a:rPr lang="zh-CN" altLang="en-US" sz="2000" dirty="0"/>
              <a:t>函数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sz="1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988840"/>
            <a:ext cx="874395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1816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b="1" dirty="0" smtClean="0"/>
              <a:t>进程关键数据结构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464635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进程与</a:t>
            </a:r>
            <a:r>
              <a:rPr lang="en-US" altLang="zh-CN" dirty="0" smtClean="0"/>
              <a:t>VFS</a:t>
            </a:r>
            <a:r>
              <a:rPr lang="zh-CN" altLang="en-US" dirty="0" smtClean="0"/>
              <a:t>交互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05" y="1076325"/>
            <a:ext cx="7255589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1647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7260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相关</a:t>
            </a:r>
            <a:r>
              <a:rPr lang="en-US" altLang="zh-CN" b="1" dirty="0" smtClean="0"/>
              <a:t>Cache</a:t>
            </a:r>
            <a:endParaRPr lang="zh-CN" altLang="en-US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 err="1"/>
              <a:t>dentry</a:t>
            </a:r>
            <a:r>
              <a:rPr lang="en-US" altLang="zh-CN" sz="1600" dirty="0"/>
              <a:t> cache</a:t>
            </a:r>
            <a:r>
              <a:rPr lang="zh-CN" altLang="en-US" sz="1600" dirty="0" smtClean="0"/>
              <a:t>描述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 err="1"/>
              <a:t>inode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cache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/>
              <a:t>buffer </a:t>
            </a:r>
            <a:r>
              <a:rPr lang="en-US" altLang="zh-CN" sz="1600" dirty="0" smtClean="0"/>
              <a:t>cache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 err="1"/>
              <a:t>pagecache</a:t>
            </a:r>
            <a:r>
              <a:rPr lang="zh-CN" altLang="en-US" sz="1600" dirty="0"/>
              <a:t>层的</a:t>
            </a:r>
            <a:r>
              <a:rPr lang="zh-CN" altLang="en-US" sz="1600" dirty="0" smtClean="0"/>
              <a:t>处理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b="1" dirty="0"/>
              <a:t>文件操作</a:t>
            </a:r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文件操作架构</a:t>
            </a:r>
            <a:r>
              <a:rPr lang="zh-CN" altLang="en-US" sz="2000" dirty="0" smtClean="0"/>
              <a:t>图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文件的权限</a:t>
            </a:r>
            <a:r>
              <a:rPr lang="zh-CN" altLang="en-US" sz="2000" dirty="0" smtClean="0"/>
              <a:t>说明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打开文件</a:t>
            </a:r>
            <a:r>
              <a:rPr lang="zh-CN" altLang="en-US" sz="2000" dirty="0" smtClean="0"/>
              <a:t>流程</a:t>
            </a:r>
            <a:endParaRPr lang="en-US" altLang="zh-CN" sz="2000" dirty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查找文件</a:t>
            </a:r>
            <a:r>
              <a:rPr lang="zh-CN" altLang="en-US" sz="2000" dirty="0" smtClean="0"/>
              <a:t>流程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查找涉及</a:t>
            </a:r>
            <a:r>
              <a:rPr lang="en-US" altLang="zh-CN" sz="2000" dirty="0"/>
              <a:t>Cache</a:t>
            </a:r>
            <a:r>
              <a:rPr lang="zh-CN" altLang="en-US" sz="2000" dirty="0" smtClean="0"/>
              <a:t>流程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查找主线</a:t>
            </a:r>
            <a:r>
              <a:rPr lang="zh-CN" altLang="en-US" sz="2000" dirty="0" smtClean="0"/>
              <a:t>思想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读文件的</a:t>
            </a:r>
            <a:r>
              <a:rPr lang="zh-CN" altLang="en-US" sz="2000" dirty="0" smtClean="0"/>
              <a:t>过程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zh-CN" sz="2000" dirty="0"/>
              <a:t>read</a:t>
            </a:r>
            <a:r>
              <a:rPr lang="zh-CN" altLang="en-US" sz="2000" dirty="0"/>
              <a:t>在具体文件系统的处理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78200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进程文件管理架构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92" y="908720"/>
            <a:ext cx="7128791" cy="519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89371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进程文件管理架构</a:t>
            </a:r>
          </a:p>
        </p:txBody>
      </p:sp>
      <p:pic>
        <p:nvPicPr>
          <p:cNvPr id="921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140" y="1076325"/>
            <a:ext cx="610772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05662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用户打开文件表</a:t>
            </a:r>
            <a:r>
              <a:rPr lang="en-US" altLang="zh-CN" b="0" dirty="0" err="1"/>
              <a:t>files_struct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文件描述符用来描述打开的文件</a:t>
            </a:r>
            <a:r>
              <a:rPr lang="zh-CN" altLang="en-US" sz="2000" dirty="0" smtClean="0"/>
              <a:t>。每个</a:t>
            </a:r>
            <a:r>
              <a:rPr lang="zh-CN" altLang="en-US" sz="2000" dirty="0"/>
              <a:t>进程用一个</a:t>
            </a:r>
            <a:r>
              <a:rPr lang="en-US" altLang="zh-CN" sz="2000" dirty="0" err="1"/>
              <a:t>files_struct</a:t>
            </a:r>
            <a:r>
              <a:rPr lang="zh-CN" altLang="en-US" sz="2000" dirty="0"/>
              <a:t>结构来记录</a:t>
            </a:r>
            <a:r>
              <a:rPr lang="zh-CN" altLang="en-US" sz="2000" dirty="0" smtClean="0"/>
              <a:t>文件</a:t>
            </a:r>
            <a:r>
              <a:rPr lang="zh-CN" altLang="en-US" sz="2000" dirty="0"/>
              <a:t>描述符的使用情况</a:t>
            </a:r>
            <a:r>
              <a:rPr lang="zh-CN" altLang="en-US" sz="2000" dirty="0" smtClean="0"/>
              <a:t>。这个</a:t>
            </a:r>
            <a:r>
              <a:rPr lang="en-US" altLang="zh-CN" sz="2000" dirty="0" err="1"/>
              <a:t>files_struct</a:t>
            </a:r>
            <a:r>
              <a:rPr lang="zh-CN" altLang="en-US" sz="2000" dirty="0"/>
              <a:t>结构称为用户打开</a:t>
            </a:r>
            <a:r>
              <a:rPr lang="zh-CN" altLang="en-US" sz="2000" dirty="0" smtClean="0"/>
              <a:t>文件表</a:t>
            </a:r>
            <a:r>
              <a:rPr lang="zh-CN" altLang="en-US" sz="2000" dirty="0"/>
              <a:t>，它是进程的私有数据。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0848"/>
            <a:ext cx="750292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25301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fs_struct</a:t>
            </a:r>
            <a:r>
              <a:rPr lang="zh-CN" altLang="en-US" b="0" dirty="0"/>
              <a:t>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fs_struct</a:t>
            </a:r>
            <a:r>
              <a:rPr lang="zh-CN" altLang="en-US" dirty="0"/>
              <a:t>结构描述进程与文件系统的关系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00808"/>
            <a:ext cx="8220075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19777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进程与四要素的关系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28" y="1484784"/>
            <a:ext cx="7184625" cy="4237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475867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数据结构关系图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一个进程所处的位置是由</a:t>
            </a:r>
            <a:r>
              <a:rPr lang="en-US" altLang="zh-CN" sz="2000" dirty="0" err="1"/>
              <a:t>fs_struct</a:t>
            </a:r>
            <a:r>
              <a:rPr lang="zh-CN" altLang="en-US" sz="2000" dirty="0"/>
              <a:t>来描述</a:t>
            </a:r>
            <a:r>
              <a:rPr lang="zh-CN" altLang="en-US" sz="2000" dirty="0" smtClean="0"/>
              <a:t>；而</a:t>
            </a:r>
            <a:r>
              <a:rPr lang="zh-CN" altLang="en-US" sz="2000" dirty="0"/>
              <a:t>一个进程（或用户）打开的文件是</a:t>
            </a:r>
            <a:r>
              <a:rPr lang="zh-CN" altLang="en-US" sz="2000" dirty="0" smtClean="0"/>
              <a:t>由</a:t>
            </a:r>
            <a:r>
              <a:rPr lang="en-US" altLang="zh-CN" sz="2000" dirty="0" err="1" smtClean="0"/>
              <a:t>files_struct</a:t>
            </a:r>
            <a:r>
              <a:rPr lang="zh-CN" altLang="en-US" sz="2000" dirty="0"/>
              <a:t>来描述的</a:t>
            </a:r>
            <a:r>
              <a:rPr lang="zh-CN" altLang="en-US" sz="2000" dirty="0" smtClean="0"/>
              <a:t>；整个</a:t>
            </a:r>
            <a:r>
              <a:rPr lang="zh-CN" altLang="en-US" sz="2000" dirty="0"/>
              <a:t>系统所打开的文件是由</a:t>
            </a:r>
            <a:r>
              <a:rPr lang="en-US" altLang="zh-CN" sz="2000" dirty="0"/>
              <a:t>file</a:t>
            </a:r>
            <a:r>
              <a:rPr lang="zh-CN" altLang="en-US" sz="2000" dirty="0"/>
              <a:t>结构来描述。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2060848"/>
            <a:ext cx="8562975" cy="4016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73091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b="1" dirty="0" smtClean="0"/>
              <a:t>其它重要数据结构说明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0953757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注册关系架构图</a:t>
            </a:r>
            <a:endParaRPr lang="zh-CN" alt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40" y="1076325"/>
            <a:ext cx="469492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74684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942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777801"/>
            <a:ext cx="5616624" cy="545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79932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09811"/>
            <a:ext cx="5472608" cy="592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4230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726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EXT2</a:t>
            </a:r>
            <a:r>
              <a:rPr lang="zh-CN" altLang="en-US" b="1" dirty="0" smtClean="0"/>
              <a:t>文件系统</a:t>
            </a:r>
            <a:endParaRPr lang="zh-CN" altLang="en-US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/>
              <a:t>Ext2</a:t>
            </a:r>
            <a:r>
              <a:rPr lang="zh-CN" altLang="en-US" sz="1600" dirty="0"/>
              <a:t>系统</a:t>
            </a:r>
            <a:r>
              <a:rPr lang="zh-CN" altLang="en-US" sz="1600" dirty="0" smtClean="0"/>
              <a:t>结构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/>
              <a:t>Ext2</a:t>
            </a:r>
            <a:r>
              <a:rPr lang="zh-CN" altLang="en-US" sz="1600" dirty="0"/>
              <a:t>超级</a:t>
            </a:r>
            <a:r>
              <a:rPr lang="zh-CN" altLang="en-US" sz="1600" dirty="0" smtClean="0"/>
              <a:t>块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 err="1" smtClean="0"/>
              <a:t>组描述符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块</a:t>
            </a:r>
            <a:r>
              <a:rPr lang="zh-CN" altLang="en-US" sz="1600" dirty="0" smtClean="0"/>
              <a:t>位图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 err="1"/>
              <a:t>Inode</a:t>
            </a:r>
            <a:r>
              <a:rPr lang="zh-CN" altLang="en-US" sz="1600" dirty="0" smtClean="0"/>
              <a:t>结构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 err="1"/>
              <a:t>索引节点中的i_block</a:t>
            </a:r>
            <a:r>
              <a:rPr lang="en-US" altLang="zh-CN" sz="1600" dirty="0" smtClean="0"/>
              <a:t>[]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/>
              <a:t>Ext2</a:t>
            </a:r>
            <a:r>
              <a:rPr lang="zh-CN" altLang="en-US" sz="1600" dirty="0"/>
              <a:t>目录</a:t>
            </a:r>
            <a:r>
              <a:rPr lang="zh-CN" altLang="en-US" sz="1600" dirty="0" smtClean="0"/>
              <a:t>结构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/>
              <a:t>EXT2</a:t>
            </a:r>
            <a:r>
              <a:rPr lang="en-US" altLang="zh-CN" sz="1600" dirty="0" smtClean="0"/>
              <a:t>中的目录项和文件类型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/>
              <a:t>EXT2支持的文件类型 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/>
              <a:t>关健结构</a:t>
            </a:r>
            <a:r>
              <a:rPr lang="en-US" altLang="zh-CN" sz="1600" dirty="0"/>
              <a:t>Table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 err="1" smtClean="0"/>
              <a:t>创建流程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/>
              <a:t>Ext2</a:t>
            </a:r>
            <a:r>
              <a:rPr lang="en-US" altLang="zh-CN" sz="1600" dirty="0" smtClean="0"/>
              <a:t>提供的各种对象方法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/>
              <a:t>Ext2</a:t>
            </a:r>
            <a:r>
              <a:rPr lang="zh-CN" altLang="en-US" sz="1600" dirty="0"/>
              <a:t>数据结构关系图</a:t>
            </a:r>
            <a:endParaRPr lang="en-US" altLang="zh-CN" sz="16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54121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/>
              <a:t>file_system_type</a:t>
            </a:r>
            <a:r>
              <a:rPr lang="zh-CN" altLang="en-US" b="0" dirty="0"/>
              <a:t>结构体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每个文件系统都需要在</a:t>
            </a:r>
            <a:r>
              <a:rPr lang="en-US" altLang="zh-CN" sz="2000" dirty="0"/>
              <a:t>VFS</a:t>
            </a:r>
            <a:r>
              <a:rPr lang="zh-CN" altLang="en-US" sz="2000" dirty="0"/>
              <a:t>中注册，即填充</a:t>
            </a:r>
            <a:r>
              <a:rPr lang="zh-CN" altLang="en-US" sz="2000" dirty="0" smtClean="0"/>
              <a:t>一个</a:t>
            </a:r>
            <a:r>
              <a:rPr lang="en-US" altLang="zh-CN" sz="2000" dirty="0" err="1"/>
              <a:t>struct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file_system_type</a:t>
            </a:r>
            <a:r>
              <a:rPr lang="zh-CN" altLang="en-US" sz="2000" dirty="0"/>
              <a:t>结构</a:t>
            </a:r>
            <a:r>
              <a:rPr lang="zh-CN" altLang="en-US" sz="2000" dirty="0" smtClean="0"/>
              <a:t>。此</a:t>
            </a:r>
            <a:r>
              <a:rPr lang="zh-CN" altLang="en-US" sz="2000" dirty="0"/>
              <a:t>结构描述的是文件系统的名称以及一个</a:t>
            </a:r>
            <a:r>
              <a:rPr lang="zh-CN" altLang="en-US" sz="2000" dirty="0" smtClean="0"/>
              <a:t>指向</a:t>
            </a:r>
            <a:r>
              <a:rPr lang="zh-CN" altLang="en-US" sz="2000" dirty="0"/>
              <a:t>对应</a:t>
            </a:r>
            <a:r>
              <a:rPr lang="en-US" altLang="zh-CN" sz="2000" dirty="0"/>
              <a:t>VFS</a:t>
            </a:r>
            <a:r>
              <a:rPr lang="zh-CN" altLang="en-US" sz="2000" dirty="0"/>
              <a:t>超级块读取例程的地址等信息</a:t>
            </a:r>
            <a:r>
              <a:rPr lang="zh-CN" altLang="en-US" sz="2000" dirty="0" smtClean="0"/>
              <a:t>。内核</a:t>
            </a:r>
            <a:r>
              <a:rPr lang="zh-CN" altLang="en-US" sz="2000" dirty="0"/>
              <a:t>采用链表组织每个注册的</a:t>
            </a:r>
            <a:r>
              <a:rPr lang="zh-CN" altLang="en-US" sz="2000" dirty="0" smtClean="0"/>
              <a:t>文件系统，链表</a:t>
            </a:r>
            <a:r>
              <a:rPr lang="zh-CN" altLang="en-US" sz="2000" dirty="0"/>
              <a:t>头为</a:t>
            </a:r>
            <a:r>
              <a:rPr lang="en-US" altLang="zh-CN" sz="2000" dirty="0" err="1"/>
              <a:t>file_systems</a:t>
            </a:r>
            <a:r>
              <a:rPr lang="zh-CN" altLang="en-US" sz="2000" dirty="0"/>
              <a:t>。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04864"/>
            <a:ext cx="6509544" cy="43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01008"/>
            <a:ext cx="277180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91731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file_system_type</a:t>
            </a:r>
            <a:r>
              <a:rPr lang="zh-CN" altLang="en-US" b="0" dirty="0"/>
              <a:t>的组织结构</a:t>
            </a:r>
            <a:endParaRPr lang="zh-CN" altLang="en-US" dirty="0"/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34" y="1076325"/>
            <a:ext cx="7326732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02230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Linux</a:t>
            </a:r>
            <a:r>
              <a:rPr lang="zh-CN" altLang="en-US" dirty="0" smtClean="0"/>
              <a:t>注册链表</a:t>
            </a:r>
            <a:endParaRPr lang="zh-CN" alt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7680070" cy="330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87173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Mount</a:t>
            </a:r>
            <a:r>
              <a:rPr lang="zh-CN" altLang="en-US" dirty="0" smtClean="0"/>
              <a:t>相关数据结构</a:t>
            </a:r>
            <a:endParaRPr lang="zh-CN" alt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6" y="1484784"/>
            <a:ext cx="6818857" cy="344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99335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Mount</a:t>
            </a:r>
            <a:r>
              <a:rPr lang="zh-CN" altLang="en-US" dirty="0" smtClean="0"/>
              <a:t>架构图</a:t>
            </a:r>
            <a:endParaRPr lang="zh-CN" alt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78" y="1530111"/>
            <a:ext cx="6419644" cy="4035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88142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79" y="1076325"/>
            <a:ext cx="5265041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56842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address_space</a:t>
            </a:r>
            <a:r>
              <a:rPr lang="zh-CN" altLang="en-US" b="0" dirty="0"/>
              <a:t>结构体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页高速缓存是</a:t>
            </a:r>
            <a:r>
              <a:rPr lang="en-US" altLang="zh-CN" sz="2000" dirty="0"/>
              <a:t>Linux</a:t>
            </a:r>
            <a:r>
              <a:rPr lang="zh-CN" altLang="en-US" sz="2000" dirty="0"/>
              <a:t>内核所使用的主要</a:t>
            </a:r>
            <a:r>
              <a:rPr lang="zh-CN" altLang="en-US" sz="2000" dirty="0" smtClean="0"/>
              <a:t>磁盘高速缓存。其</a:t>
            </a:r>
            <a:r>
              <a:rPr lang="zh-CN" altLang="en-US" sz="2000" dirty="0"/>
              <a:t>主要功能就是：获取一些物理的内存页</a:t>
            </a:r>
            <a:r>
              <a:rPr lang="zh-CN" altLang="en-US" sz="2000" dirty="0" smtClean="0"/>
              <a:t>，以</a:t>
            </a:r>
            <a:r>
              <a:rPr lang="zh-CN" altLang="en-US" sz="2000" dirty="0"/>
              <a:t>加速在块设备上按页为单位执行的操作</a:t>
            </a:r>
            <a:r>
              <a:rPr lang="zh-CN" altLang="en-US" sz="2000" dirty="0" smtClean="0"/>
              <a:t>。为</a:t>
            </a:r>
            <a:r>
              <a:rPr lang="zh-CN" altLang="en-US" sz="2000" dirty="0"/>
              <a:t>管理可以按整页处理和缓存的各种不同</a:t>
            </a:r>
            <a:r>
              <a:rPr lang="zh-CN" altLang="en-US" sz="2000" dirty="0" smtClean="0"/>
              <a:t>对象</a:t>
            </a:r>
            <a:r>
              <a:rPr lang="zh-CN" altLang="en-US" sz="2000" dirty="0"/>
              <a:t>，内核</a:t>
            </a:r>
            <a:r>
              <a:rPr lang="zh-CN" altLang="en-US" sz="2000" dirty="0" smtClean="0"/>
              <a:t>采用</a:t>
            </a:r>
            <a:r>
              <a:rPr lang="en-US" altLang="zh-CN" sz="2000" dirty="0" err="1" smtClean="0"/>
              <a:t>address_space</a:t>
            </a:r>
            <a:r>
              <a:rPr lang="zh-CN" altLang="en-US" sz="2000" dirty="0"/>
              <a:t>结构体</a:t>
            </a:r>
            <a:r>
              <a:rPr lang="zh-CN" altLang="en-US" sz="2000" dirty="0" smtClean="0"/>
              <a:t>描述</a:t>
            </a:r>
            <a:r>
              <a:rPr lang="zh-CN" altLang="en-US" sz="2000" dirty="0"/>
              <a:t>。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32856"/>
            <a:ext cx="6623695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12828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address_space</a:t>
            </a:r>
            <a:r>
              <a:rPr lang="zh-CN" altLang="en-US" b="0" dirty="0"/>
              <a:t>与</a:t>
            </a:r>
            <a:r>
              <a:rPr lang="en-US" altLang="zh-CN" b="0" dirty="0" err="1"/>
              <a:t>inode</a:t>
            </a:r>
            <a:r>
              <a:rPr lang="zh-CN" altLang="en-US" b="0" dirty="0"/>
              <a:t>的关系</a:t>
            </a:r>
            <a:endParaRPr lang="zh-CN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32642"/>
            <a:ext cx="8229600" cy="483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87301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6275040" cy="563562"/>
          </a:xfrm>
        </p:spPr>
        <p:txBody>
          <a:bodyPr/>
          <a:lstStyle/>
          <a:p>
            <a:r>
              <a:rPr lang="en-US" altLang="zh-CN" b="0" dirty="0" err="1"/>
              <a:t>address_space</a:t>
            </a:r>
            <a:r>
              <a:rPr lang="zh-CN" altLang="en-US" b="0" dirty="0"/>
              <a:t>以基树组织缓存页</a:t>
            </a:r>
            <a:endParaRPr lang="zh-CN" alt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22753"/>
            <a:ext cx="8229600" cy="4650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694264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b="1" dirty="0"/>
              <a:t>相关</a:t>
            </a:r>
            <a:r>
              <a:rPr lang="en-US" altLang="zh-CN" b="1" dirty="0"/>
              <a:t>Cache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562677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7260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与</a:t>
            </a:r>
            <a:r>
              <a:rPr lang="en-US" altLang="zh-CN" b="1" dirty="0" err="1"/>
              <a:t>Kobject</a:t>
            </a:r>
            <a:r>
              <a:rPr lang="zh-CN" altLang="en-US" b="1" dirty="0"/>
              <a:t>的</a:t>
            </a:r>
            <a:r>
              <a:rPr lang="zh-CN" altLang="en-US" b="1" dirty="0" smtClean="0"/>
              <a:t>关系</a:t>
            </a:r>
            <a:endParaRPr lang="zh-CN" altLang="en-US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 err="1" smtClean="0"/>
              <a:t>Sysfs_root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1600" dirty="0" err="1"/>
              <a:t>Sysfs_dirent</a:t>
            </a:r>
            <a:r>
              <a:rPr lang="zh-CN" altLang="en-US" sz="1600" dirty="0" smtClean="0"/>
              <a:t>结构图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b="1" dirty="0"/>
              <a:t>文件系统架构</a:t>
            </a:r>
            <a:r>
              <a:rPr lang="zh-CN" altLang="en-US" b="1" dirty="0" smtClean="0"/>
              <a:t>总图</a:t>
            </a:r>
            <a:endParaRPr lang="en-US" altLang="zh-CN" b="1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1600" dirty="0" smtClean="0"/>
              <a:t>架构总图</a:t>
            </a:r>
            <a:endParaRPr lang="zh-CN" altLang="en-US" b="1" dirty="0"/>
          </a:p>
          <a:p>
            <a:pPr marL="0" indent="0">
              <a:buNone/>
            </a:pPr>
            <a:r>
              <a:rPr lang="zh-CN" altLang="en-US" b="1" dirty="0"/>
              <a:t>文件系统解决问题的应用场景</a:t>
            </a:r>
            <a:r>
              <a:rPr lang="zh-CN" altLang="en-US" b="1" dirty="0" smtClean="0"/>
              <a:t>示例</a:t>
            </a:r>
            <a:endParaRPr lang="zh-CN" altLang="en-US" b="1" dirty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文件访问</a:t>
            </a:r>
            <a:r>
              <a:rPr lang="zh-CN" altLang="en-US" sz="2000" dirty="0" smtClean="0"/>
              <a:t>控制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系统调用替换的</a:t>
            </a:r>
            <a:r>
              <a:rPr lang="zh-CN" altLang="en-US" sz="2000" dirty="0" smtClean="0"/>
              <a:t>跟踪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低</a:t>
            </a:r>
            <a:r>
              <a:rPr lang="en-US" altLang="zh-CN" sz="2000" dirty="0"/>
              <a:t>ROM</a:t>
            </a:r>
            <a:r>
              <a:rPr lang="zh-CN" altLang="en-US" sz="2000" dirty="0" smtClean="0"/>
              <a:t>机制</a:t>
            </a:r>
            <a:endParaRPr lang="en-US" altLang="zh-CN" sz="2000" dirty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文件系统</a:t>
            </a:r>
            <a:r>
              <a:rPr lang="en-US" altLang="zh-CN" sz="2000" dirty="0" err="1"/>
              <a:t>Inode</a:t>
            </a:r>
            <a:r>
              <a:rPr lang="zh-CN" altLang="en-US" sz="2000" dirty="0"/>
              <a:t>改动</a:t>
            </a:r>
            <a:r>
              <a:rPr lang="zh-CN" altLang="en-US" sz="2000" dirty="0" smtClean="0"/>
              <a:t>示例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通过文件系统分析</a:t>
            </a:r>
            <a:r>
              <a:rPr lang="en-US" altLang="zh-CN" sz="2000" dirty="0" err="1" smtClean="0"/>
              <a:t>Ramdump</a:t>
            </a:r>
            <a:endParaRPr lang="en-US" altLang="zh-CN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sz="2000" dirty="0"/>
              <a:t>通过文件文件系统加入监测控制</a:t>
            </a:r>
            <a:endParaRPr lang="en-US" altLang="zh-CN" sz="2000" dirty="0"/>
          </a:p>
          <a:p>
            <a:pPr marL="914400" lvl="1" indent="-514350">
              <a:buFont typeface="+mj-lt"/>
              <a:buAutoNum type="arabicPeriod"/>
            </a:pP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9794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Cache</a:t>
            </a:r>
            <a:r>
              <a:rPr lang="zh-CN" altLang="en-US" dirty="0" smtClean="0"/>
              <a:t>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095375"/>
            <a:ext cx="6513513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04064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dentry</a:t>
            </a:r>
            <a:r>
              <a:rPr lang="en-US" altLang="zh-CN" b="0" dirty="0"/>
              <a:t> cache</a:t>
            </a:r>
            <a:r>
              <a:rPr lang="zh-CN" altLang="en-US" b="0" dirty="0"/>
              <a:t>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904875"/>
            <a:ext cx="7932737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41919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dentry</a:t>
            </a:r>
            <a:r>
              <a:rPr lang="en-US" altLang="zh-CN" b="0" dirty="0"/>
              <a:t> cache</a:t>
            </a:r>
            <a:r>
              <a:rPr lang="zh-CN" altLang="en-US" b="0" dirty="0"/>
              <a:t>组织图</a:t>
            </a:r>
            <a:endParaRPr lang="zh-CN" alt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3" y="1076325"/>
            <a:ext cx="8216874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11811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inode</a:t>
            </a:r>
            <a:r>
              <a:rPr lang="en-US" altLang="zh-CN" b="0" dirty="0"/>
              <a:t> cache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同样为了加速查找处理，引入了</a:t>
            </a:r>
            <a:r>
              <a:rPr lang="en-US" altLang="zh-CN" sz="2000" dirty="0" err="1"/>
              <a:t>inode</a:t>
            </a:r>
            <a:r>
              <a:rPr lang="en-US" altLang="zh-CN" sz="2000" dirty="0"/>
              <a:t> cache</a:t>
            </a:r>
            <a:r>
              <a:rPr lang="zh-CN" altLang="en-US" sz="2000" dirty="0" smtClean="0"/>
              <a:t>。</a:t>
            </a:r>
            <a:r>
              <a:rPr lang="en-US" altLang="zh-CN" sz="2000" dirty="0" err="1" smtClean="0"/>
              <a:t>inode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cache</a:t>
            </a:r>
            <a:r>
              <a:rPr lang="zh-CN" altLang="en-US" sz="2000" dirty="0"/>
              <a:t>由</a:t>
            </a:r>
            <a:r>
              <a:rPr lang="en-US" altLang="zh-CN" sz="2000" dirty="0" err="1"/>
              <a:t>inode_hashtable</a:t>
            </a:r>
            <a:r>
              <a:rPr lang="zh-CN" altLang="en-US" sz="2000" dirty="0"/>
              <a:t>组织</a:t>
            </a:r>
            <a:r>
              <a:rPr lang="zh-CN" altLang="en-US" dirty="0"/>
              <a:t>。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31" y="2132732"/>
            <a:ext cx="730567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5514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/>
              <a:t>buffer cache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3"/>
            <a:ext cx="8229600" cy="51830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/>
              <a:t>buffer </a:t>
            </a:r>
            <a:r>
              <a:rPr lang="en-US" altLang="zh-CN" sz="2000" dirty="0"/>
              <a:t>cache </a:t>
            </a:r>
            <a:r>
              <a:rPr lang="zh-CN" altLang="en-US" sz="2000" dirty="0"/>
              <a:t>曾经是对块设备进行</a:t>
            </a:r>
            <a:r>
              <a:rPr lang="en-US" altLang="zh-CN" sz="2000" dirty="0"/>
              <a:t>I/O</a:t>
            </a:r>
            <a:r>
              <a:rPr lang="zh-CN" altLang="en-US" sz="2000" dirty="0"/>
              <a:t>操作的</a:t>
            </a:r>
            <a:r>
              <a:rPr lang="zh-CN" altLang="en-US" sz="2000" dirty="0" smtClean="0"/>
              <a:t>传统方法。现在</a:t>
            </a:r>
            <a:r>
              <a:rPr lang="zh-CN" altLang="en-US" sz="2000" dirty="0"/>
              <a:t>在这个领域中，缓冲区只用于支持规模很小</a:t>
            </a:r>
            <a:r>
              <a:rPr lang="zh-CN" altLang="en-US" sz="2000" dirty="0" smtClean="0"/>
              <a:t>的读取</a:t>
            </a:r>
            <a:r>
              <a:rPr lang="zh-CN" altLang="en-US" sz="2000" dirty="0"/>
              <a:t>操作。因为这种场合下高级方法可能显得</a:t>
            </a:r>
            <a:r>
              <a:rPr lang="zh-CN" altLang="en-US" sz="2000" dirty="0" smtClean="0"/>
              <a:t>比较笨重。</a:t>
            </a:r>
            <a:r>
              <a:rPr lang="en-US" altLang="zh-CN" sz="2000" dirty="0" smtClean="0"/>
              <a:t>buffer </a:t>
            </a:r>
            <a:r>
              <a:rPr lang="en-US" altLang="zh-CN" sz="2000" dirty="0"/>
              <a:t>cache</a:t>
            </a:r>
            <a:r>
              <a:rPr lang="zh-CN" altLang="en-US" sz="2000" dirty="0"/>
              <a:t>可以应用于经常按块读取元数据的</a:t>
            </a:r>
            <a:r>
              <a:rPr lang="zh-CN" altLang="en-US" sz="2000" dirty="0" smtClean="0"/>
              <a:t>系统。例如</a:t>
            </a:r>
            <a:r>
              <a:rPr lang="zh-CN" altLang="en-US" sz="2000" dirty="0"/>
              <a:t>在查找过程中，为了获取</a:t>
            </a:r>
            <a:r>
              <a:rPr lang="en-US" altLang="zh-CN" sz="2000" dirty="0" err="1"/>
              <a:t>inode</a:t>
            </a:r>
            <a:r>
              <a:rPr lang="zh-CN" altLang="en-US" sz="2000" dirty="0"/>
              <a:t>的信息，</a:t>
            </a:r>
            <a:r>
              <a:rPr lang="zh-CN" altLang="en-US" sz="2000" dirty="0" smtClean="0"/>
              <a:t>需要首先</a:t>
            </a:r>
            <a:r>
              <a:rPr lang="zh-CN" altLang="en-US" sz="2000" dirty="0"/>
              <a:t>从磁盘读取</a:t>
            </a:r>
            <a:r>
              <a:rPr lang="en-US" altLang="zh-CN" sz="2000" dirty="0"/>
              <a:t>super </a:t>
            </a:r>
            <a:r>
              <a:rPr lang="en-US" altLang="zh-CN" sz="2000" dirty="0" smtClean="0"/>
              <a:t>block</a:t>
            </a:r>
            <a:r>
              <a:rPr lang="zh-CN" altLang="en-US" sz="2000" dirty="0"/>
              <a:t>的信息</a:t>
            </a:r>
            <a:r>
              <a:rPr lang="zh-CN" altLang="en-US" sz="2000" dirty="0" smtClean="0"/>
              <a:t>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每个</a:t>
            </a:r>
            <a:r>
              <a:rPr lang="zh-CN" altLang="en-US" sz="2000" dirty="0"/>
              <a:t>块缓冲区都与一个</a:t>
            </a:r>
            <a:r>
              <a:rPr lang="zh-CN" altLang="en-US" sz="2000" dirty="0" smtClean="0"/>
              <a:t>块相对应</a:t>
            </a:r>
            <a:r>
              <a:rPr lang="zh-CN" altLang="en-US" sz="2000" dirty="0"/>
              <a:t>，它相当于是</a:t>
            </a:r>
            <a:r>
              <a:rPr lang="zh-CN" altLang="en-US" sz="2000" dirty="0" smtClean="0"/>
              <a:t>磁盘</a:t>
            </a:r>
            <a:r>
              <a:rPr lang="zh-CN" altLang="en-US" sz="2000" dirty="0"/>
              <a:t>块在内存中的</a:t>
            </a:r>
            <a:r>
              <a:rPr lang="zh-CN" altLang="en-US" sz="2000" dirty="0" smtClean="0"/>
              <a:t>描述由于</a:t>
            </a:r>
            <a:r>
              <a:rPr lang="zh-CN" altLang="en-US" sz="2000" dirty="0"/>
              <a:t>内核在处理数据时，需要一些相关的控制</a:t>
            </a:r>
            <a:r>
              <a:rPr lang="zh-CN" altLang="en-US" sz="2000" dirty="0" smtClean="0"/>
              <a:t>信息</a:t>
            </a:r>
            <a:r>
              <a:rPr lang="zh-CN" altLang="en-US" sz="2000" dirty="0"/>
              <a:t>，所以每个缓冲区都有一个对应的描述符</a:t>
            </a:r>
            <a:r>
              <a:rPr lang="zh-CN" altLang="en-US" sz="2000" dirty="0" smtClean="0"/>
              <a:t>。该</a:t>
            </a:r>
            <a:r>
              <a:rPr lang="zh-CN" altLang="en-US" sz="2000" dirty="0"/>
              <a:t>描述符</a:t>
            </a:r>
            <a:r>
              <a:rPr lang="en-US" altLang="zh-CN" sz="2000" dirty="0" err="1"/>
              <a:t>buffer_head</a:t>
            </a:r>
            <a:r>
              <a:rPr lang="zh-CN" altLang="en-US" sz="2000" dirty="0"/>
              <a:t>结构体表示</a:t>
            </a:r>
            <a:r>
              <a:rPr lang="en-US" altLang="zh-CN" sz="2000" dirty="0"/>
              <a:t>,</a:t>
            </a:r>
            <a:r>
              <a:rPr lang="zh-CN" altLang="en-US" sz="2000" dirty="0"/>
              <a:t>称为</a:t>
            </a:r>
            <a:r>
              <a:rPr lang="zh-CN" altLang="en-US" sz="2000" dirty="0" smtClean="0"/>
              <a:t>缓冲区头。</a:t>
            </a:r>
            <a:r>
              <a:rPr lang="en-US" altLang="zh-CN" sz="2000" dirty="0" smtClean="0"/>
              <a:t>Buffer </a:t>
            </a:r>
            <a:r>
              <a:rPr lang="en-US" altLang="zh-CN" sz="2000" dirty="0"/>
              <a:t>cache </a:t>
            </a:r>
            <a:r>
              <a:rPr lang="zh-CN" altLang="en-US" sz="2000" dirty="0"/>
              <a:t>的组织：</a:t>
            </a:r>
            <a:r>
              <a:rPr lang="en-US" altLang="zh-CN" sz="2000" dirty="0"/>
              <a:t>LRU</a:t>
            </a:r>
            <a:r>
              <a:rPr lang="zh-CN" altLang="en-US" sz="2000" dirty="0"/>
              <a:t>链表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30" y="3645024"/>
            <a:ext cx="7191375" cy="132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77030" y="4969272"/>
            <a:ext cx="80274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err="1" smtClean="0"/>
              <a:t>bhs</a:t>
            </a:r>
            <a:r>
              <a:rPr lang="zh-CN" altLang="en-US" b="0" dirty="0"/>
              <a:t>是一个缓冲头指针的数组，用作实现</a:t>
            </a:r>
            <a:r>
              <a:rPr lang="en-US" altLang="zh-CN" b="0" dirty="0"/>
              <a:t>LRU</a:t>
            </a:r>
            <a:r>
              <a:rPr lang="zh-CN" altLang="en-US" b="0" dirty="0"/>
              <a:t>算法</a:t>
            </a:r>
            <a:r>
              <a:rPr lang="zh-CN" altLang="en-US" b="0" dirty="0" smtClean="0"/>
              <a:t>的基础。</a:t>
            </a:r>
            <a:r>
              <a:rPr lang="zh-CN" altLang="en-US" b="0" dirty="0"/>
              <a:t>内核使用</a:t>
            </a:r>
            <a:r>
              <a:rPr lang="en-US" altLang="zh-CN" b="0" dirty="0"/>
              <a:t>DEFINE_PER_CPU</a:t>
            </a:r>
            <a:r>
              <a:rPr lang="zh-CN" altLang="en-US" b="0" dirty="0"/>
              <a:t>为每个</a:t>
            </a:r>
            <a:r>
              <a:rPr lang="en-US" altLang="zh-CN" b="0" dirty="0"/>
              <a:t>CPU</a:t>
            </a:r>
            <a:r>
              <a:rPr lang="zh-CN" altLang="en-US" b="0" dirty="0"/>
              <a:t>都建立了一</a:t>
            </a:r>
            <a:r>
              <a:rPr lang="zh-CN" altLang="en-US" b="0" dirty="0" smtClean="0"/>
              <a:t>个</a:t>
            </a:r>
            <a:r>
              <a:rPr lang="en-US" altLang="zh-CN" b="0" dirty="0" smtClean="0"/>
              <a:t>LRU</a:t>
            </a:r>
            <a:r>
              <a:rPr lang="zh-CN" altLang="en-US" b="0" dirty="0"/>
              <a:t>实例，改进对</a:t>
            </a:r>
            <a:r>
              <a:rPr lang="en-US" altLang="zh-CN" b="0" dirty="0"/>
              <a:t>CPU</a:t>
            </a:r>
            <a:r>
              <a:rPr lang="zh-CN" altLang="en-US" b="0" dirty="0"/>
              <a:t>高速缓存的利用率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r>
              <a:rPr lang="en-US" altLang="zh-CN" b="0" dirty="0" smtClean="0"/>
              <a:t>LRU</a:t>
            </a:r>
            <a:r>
              <a:rPr lang="zh-CN" altLang="en-US" b="0" dirty="0"/>
              <a:t>缓存操作接口</a:t>
            </a:r>
            <a:r>
              <a:rPr lang="zh-CN" altLang="en-US" b="0" dirty="0" smtClean="0"/>
              <a:t>：</a:t>
            </a:r>
            <a:r>
              <a:rPr lang="en-US" altLang="zh-CN" b="0" dirty="0" err="1" smtClean="0"/>
              <a:t>Lookup_bh_lru</a:t>
            </a:r>
            <a:r>
              <a:rPr lang="zh-CN" altLang="en-US" b="0" dirty="0"/>
              <a:t>查找所需数据项是否在块缓存</a:t>
            </a:r>
            <a:r>
              <a:rPr lang="zh-CN" altLang="en-US" b="0" dirty="0" smtClean="0"/>
              <a:t>中</a:t>
            </a:r>
            <a:r>
              <a:rPr lang="en-US" altLang="zh-CN" b="0" dirty="0" err="1" smtClean="0"/>
              <a:t>bh_lru_install</a:t>
            </a:r>
            <a:r>
              <a:rPr lang="zh-CN" altLang="en-US" b="0" dirty="0"/>
              <a:t>将新的缓冲头添加到缓存中</a:t>
            </a:r>
          </a:p>
        </p:txBody>
      </p:sp>
    </p:spTree>
    <p:extLst>
      <p:ext uri="{BB962C8B-B14F-4D97-AF65-F5344CB8AC3E}">
        <p14:creationId xmlns:p14="http://schemas.microsoft.com/office/powerpoint/2010/main" val="150528641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/>
              <a:t>buffer cache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85878"/>
            <a:ext cx="7207850" cy="4991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531540"/>
      </p:ext>
    </p:extLst>
  </p:cSld>
  <p:clrMapOvr>
    <a:masterClrMapping/>
  </p:clrMapOvr>
  <p:transition>
    <p:split orient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/>
              <a:t>buffer cache</a:t>
            </a:r>
            <a:r>
              <a:rPr lang="zh-CN" altLang="en-US" b="0" dirty="0"/>
              <a:t>数据结构</a:t>
            </a:r>
            <a:endParaRPr lang="zh-CN" alt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99" y="1076325"/>
            <a:ext cx="7753401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219921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pagecache</a:t>
            </a:r>
            <a:r>
              <a:rPr lang="zh-CN" altLang="en-US" b="0" dirty="0"/>
              <a:t>层的处理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读操作进入到</a:t>
            </a:r>
            <a:r>
              <a:rPr lang="en-US" altLang="zh-CN" sz="2000" dirty="0"/>
              <a:t>page cache</a:t>
            </a:r>
            <a:r>
              <a:rPr lang="zh-CN" altLang="en-US" sz="2000" dirty="0"/>
              <a:t>的处理流程如下；</a:t>
            </a:r>
          </a:p>
          <a:p>
            <a:pPr marL="0" indent="0">
              <a:buNone/>
            </a:pPr>
            <a:r>
              <a:rPr lang="zh-CN" altLang="en-US" sz="2000" dirty="0" smtClean="0"/>
              <a:t>将</a:t>
            </a:r>
            <a:r>
              <a:rPr lang="zh-CN" altLang="en-US" sz="2000" dirty="0"/>
              <a:t>文件读取偏移</a:t>
            </a:r>
            <a:r>
              <a:rPr lang="en-US" altLang="zh-CN" sz="2000" dirty="0" err="1"/>
              <a:t>ppos</a:t>
            </a:r>
            <a:r>
              <a:rPr lang="zh-CN" altLang="en-US" sz="2000" dirty="0"/>
              <a:t>转化为页高速缓存中的</a:t>
            </a:r>
            <a:r>
              <a:rPr lang="zh-CN" altLang="en-US" sz="2000" dirty="0" smtClean="0"/>
              <a:t>索引</a:t>
            </a:r>
            <a:r>
              <a:rPr lang="en-US" altLang="zh-CN" sz="2000" dirty="0" smtClean="0"/>
              <a:t>index</a:t>
            </a:r>
            <a:r>
              <a:rPr lang="zh-CN" altLang="en-US" sz="2000" dirty="0"/>
              <a:t>；</a:t>
            </a:r>
          </a:p>
          <a:p>
            <a:pPr marL="0" indent="0">
              <a:buNone/>
            </a:pPr>
            <a:r>
              <a:rPr lang="zh-CN" altLang="en-US" sz="2000" dirty="0" smtClean="0"/>
              <a:t>以</a:t>
            </a:r>
            <a:r>
              <a:rPr lang="en-US" altLang="zh-CN" sz="2000" dirty="0"/>
              <a:t>index</a:t>
            </a:r>
            <a:r>
              <a:rPr lang="zh-CN" altLang="en-US" sz="2000" dirty="0"/>
              <a:t>从此文件对应的表示页高速缓存的基树</a:t>
            </a:r>
            <a:r>
              <a:rPr lang="zh-CN" altLang="en-US" sz="2000" dirty="0" smtClean="0"/>
              <a:t>中查看</a:t>
            </a:r>
            <a:r>
              <a:rPr lang="zh-CN" altLang="en-US" sz="2000" dirty="0"/>
              <a:t>是否有要读取的</a:t>
            </a:r>
            <a:r>
              <a:rPr lang="en-US" altLang="zh-CN" sz="2000" dirty="0"/>
              <a:t>page</a:t>
            </a:r>
            <a:r>
              <a:rPr lang="zh-CN" altLang="en-US" sz="2000" dirty="0"/>
              <a:t>页</a:t>
            </a:r>
          </a:p>
          <a:p>
            <a:pPr marL="0" indent="0">
              <a:buNone/>
            </a:pPr>
            <a:r>
              <a:rPr lang="zh-CN" altLang="en-US" sz="2000" dirty="0"/>
              <a:t>　</a:t>
            </a:r>
            <a:r>
              <a:rPr lang="zh-CN" altLang="en-US" sz="2000" dirty="0" smtClean="0"/>
              <a:t>　没有</a:t>
            </a:r>
            <a:r>
              <a:rPr lang="zh-CN" altLang="en-US" sz="2000" dirty="0"/>
              <a:t>，则进行预读，预读后，继续判断是否</a:t>
            </a:r>
            <a:r>
              <a:rPr lang="zh-CN" altLang="en-US" sz="2000" dirty="0" smtClean="0"/>
              <a:t>存在</a:t>
            </a:r>
          </a:p>
          <a:p>
            <a:pPr marL="0" indent="0">
              <a:buNone/>
            </a:pPr>
            <a:r>
              <a:rPr lang="zh-CN" altLang="en-US" sz="2000" dirty="0" smtClean="0"/>
              <a:t>       有，则调用读取函数。读取函数将相应的页映射到内核地址空间，　　　　　 并</a:t>
            </a:r>
            <a:r>
              <a:rPr lang="zh-CN" altLang="en-US" sz="2000" dirty="0"/>
              <a:t>通过</a:t>
            </a:r>
            <a:r>
              <a:rPr lang="en-US" altLang="zh-CN" sz="2000" dirty="0" err="1"/>
              <a:t>copy_to_user</a:t>
            </a:r>
            <a:r>
              <a:rPr lang="zh-CN" altLang="en-US" sz="2000" dirty="0"/>
              <a:t>接口拷贝到用户</a:t>
            </a:r>
            <a:r>
              <a:rPr lang="zh-CN" altLang="en-US" sz="2000" dirty="0" smtClean="0"/>
              <a:t>缓冲区。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Page cache</a:t>
            </a:r>
            <a:r>
              <a:rPr lang="zh-CN" altLang="en-US" sz="2000" dirty="0"/>
              <a:t>层后续</a:t>
            </a:r>
            <a:r>
              <a:rPr lang="zh-CN" altLang="en-US" sz="2000" dirty="0" smtClean="0"/>
              <a:t>处理</a:t>
            </a:r>
            <a:r>
              <a:rPr lang="en-US" altLang="zh-CN" sz="2000" dirty="0" smtClean="0"/>
              <a:t>:</a:t>
            </a:r>
          </a:p>
          <a:p>
            <a:pPr marL="0" indent="0">
              <a:buNone/>
            </a:pPr>
            <a:r>
              <a:rPr lang="zh-CN" altLang="en-US" sz="2000" dirty="0"/>
              <a:t>经过预读后，数据页不存在页高速缓冲中的几率</a:t>
            </a:r>
            <a:r>
              <a:rPr lang="zh-CN" altLang="en-US" sz="2000" dirty="0" smtClean="0"/>
              <a:t>比较</a:t>
            </a:r>
            <a:r>
              <a:rPr lang="zh-CN" altLang="en-US" sz="2000" dirty="0"/>
              <a:t>小，但是也有可能</a:t>
            </a:r>
            <a:r>
              <a:rPr lang="zh-CN" altLang="en-US" sz="2000" dirty="0" smtClean="0"/>
              <a:t>。如果</a:t>
            </a:r>
            <a:r>
              <a:rPr lang="zh-CN" altLang="en-US" sz="2000" dirty="0"/>
              <a:t>在</a:t>
            </a:r>
            <a:r>
              <a:rPr lang="en-US" altLang="zh-CN" sz="2000" dirty="0"/>
              <a:t>page cache</a:t>
            </a:r>
            <a:r>
              <a:rPr lang="zh-CN" altLang="en-US" sz="2000" dirty="0"/>
              <a:t>层处理后，仍然无法找到相应</a:t>
            </a:r>
            <a:r>
              <a:rPr lang="zh-CN" altLang="en-US" sz="2000" dirty="0" smtClean="0"/>
              <a:t>的数据</a:t>
            </a:r>
            <a:r>
              <a:rPr lang="zh-CN" altLang="en-US" sz="2000" dirty="0"/>
              <a:t>页，则需要经过通用设备层的处理，进一步</a:t>
            </a:r>
            <a:r>
              <a:rPr lang="zh-CN" altLang="en-US" sz="2000" dirty="0" smtClean="0"/>
              <a:t>的完成</a:t>
            </a:r>
            <a:r>
              <a:rPr lang="zh-CN" altLang="en-US" sz="2000" dirty="0"/>
              <a:t>从磁盘读取数据</a:t>
            </a:r>
            <a:r>
              <a:rPr lang="zh-CN" altLang="en-US" sz="2000" dirty="0" smtClean="0"/>
              <a:t>。数据</a:t>
            </a:r>
            <a:r>
              <a:rPr lang="zh-CN" altLang="en-US" sz="2000" dirty="0"/>
              <a:t>读取完后，将数据页插入到</a:t>
            </a:r>
            <a:r>
              <a:rPr lang="en-US" altLang="zh-CN" sz="2000" dirty="0"/>
              <a:t>page cache</a:t>
            </a:r>
            <a:r>
              <a:rPr lang="zh-CN" altLang="en-US" sz="2000" dirty="0"/>
              <a:t>中，</a:t>
            </a:r>
            <a:r>
              <a:rPr lang="zh-CN" altLang="en-US" sz="2000" dirty="0" smtClean="0"/>
              <a:t>以便</a:t>
            </a:r>
            <a:r>
              <a:rPr lang="zh-CN" altLang="en-US" sz="2000" dirty="0"/>
              <a:t>后续处理。</a:t>
            </a:r>
          </a:p>
        </p:txBody>
      </p:sp>
    </p:spTree>
    <p:extLst>
      <p:ext uri="{BB962C8B-B14F-4D97-AF65-F5344CB8AC3E}">
        <p14:creationId xmlns:p14="http://schemas.microsoft.com/office/powerpoint/2010/main" val="88623559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Page cache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" y="980728"/>
            <a:ext cx="7054117" cy="442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61" y="3929609"/>
            <a:ext cx="30003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567546"/>
      </p:ext>
    </p:extLst>
  </p:cSld>
  <p:clrMapOvr>
    <a:masterClrMapping/>
  </p:clrMapOvr>
  <p:transition>
    <p:split orient="vert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2" y="1124745"/>
            <a:ext cx="7852884" cy="4827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84569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b="1" dirty="0" smtClean="0"/>
              <a:t>总体架构部分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128109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b="1" dirty="0" smtClean="0"/>
              <a:t>文件操作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3337274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文件操作架构图</a:t>
            </a:r>
            <a:endParaRPr lang="zh-CN" altLang="en-US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204324"/>
            <a:ext cx="7251719" cy="481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27126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文件的权限说明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808698" cy="340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7896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打开</a:t>
            </a:r>
            <a:r>
              <a:rPr lang="zh-CN" altLang="en-US" b="0" dirty="0" smtClean="0"/>
              <a:t>文件流程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文件的读、写操作之前，都会进行一个打开</a:t>
            </a:r>
            <a:r>
              <a:rPr lang="zh-CN" altLang="en-US" sz="2000" dirty="0" smtClean="0"/>
              <a:t>操作。</a:t>
            </a:r>
            <a:r>
              <a:rPr lang="en-US" altLang="zh-CN" sz="2000" dirty="0" smtClean="0"/>
              <a:t>open</a:t>
            </a:r>
            <a:r>
              <a:rPr lang="zh-CN" altLang="en-US" sz="2000" dirty="0"/>
              <a:t>通过路径名、标志和</a:t>
            </a:r>
            <a:r>
              <a:rPr lang="en-US" altLang="zh-CN" sz="2000" dirty="0"/>
              <a:t>mask</a:t>
            </a:r>
            <a:r>
              <a:rPr lang="zh-CN" altLang="en-US" sz="2000" dirty="0"/>
              <a:t>信息，打开或者</a:t>
            </a:r>
            <a:r>
              <a:rPr lang="zh-CN" altLang="en-US" sz="2000" dirty="0" smtClean="0"/>
              <a:t>创建文件</a:t>
            </a:r>
            <a:r>
              <a:rPr lang="zh-CN" altLang="en-US" sz="2000" dirty="0"/>
              <a:t>。最后返回此文件对应的</a:t>
            </a:r>
            <a:r>
              <a:rPr lang="en-US" altLang="zh-CN" sz="2000" dirty="0" err="1"/>
              <a:t>fd</a:t>
            </a:r>
            <a:r>
              <a:rPr lang="zh-CN" altLang="en-US" sz="2000" dirty="0" smtClean="0"/>
              <a:t>。用户</a:t>
            </a:r>
            <a:r>
              <a:rPr lang="zh-CN" altLang="en-US" sz="2000" dirty="0"/>
              <a:t>态下调用</a:t>
            </a:r>
            <a:r>
              <a:rPr lang="en-US" altLang="zh-CN" sz="2000" dirty="0"/>
              <a:t>open</a:t>
            </a:r>
            <a:r>
              <a:rPr lang="zh-CN" altLang="en-US" sz="2000" dirty="0"/>
              <a:t>，进入系统调用处理程序后，</a:t>
            </a:r>
            <a:r>
              <a:rPr lang="zh-CN" altLang="en-US" sz="2000" dirty="0" smtClean="0"/>
              <a:t>会调用</a:t>
            </a:r>
            <a:r>
              <a:rPr lang="zh-CN" altLang="en-US" sz="2000" dirty="0"/>
              <a:t>内核相应的系统调用服务例程。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708920"/>
            <a:ext cx="787717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4681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47" y="1752635"/>
            <a:ext cx="5084505" cy="359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99911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6707088" cy="563562"/>
          </a:xfrm>
        </p:spPr>
        <p:txBody>
          <a:bodyPr/>
          <a:lstStyle/>
          <a:p>
            <a:pPr algn="l"/>
            <a:r>
              <a:rPr lang="zh-CN" altLang="en-US" b="0" dirty="0"/>
              <a:t>打开文件的内核</a:t>
            </a:r>
            <a:r>
              <a:rPr lang="zh-CN" altLang="en-US" b="0" dirty="0" smtClean="0"/>
              <a:t>实现</a:t>
            </a:r>
            <a:r>
              <a:rPr lang="en-US" altLang="zh-CN" b="0" dirty="0" err="1" smtClean="0"/>
              <a:t>do_sys_open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进程从用户态获取路径名到内核缓冲区</a:t>
            </a:r>
            <a:r>
              <a:rPr lang="zh-CN" altLang="en-US" sz="2000" dirty="0" smtClean="0"/>
              <a:t>；然后</a:t>
            </a:r>
            <a:r>
              <a:rPr lang="zh-CN" altLang="en-US" sz="2000" dirty="0"/>
              <a:t>查找到父目录</a:t>
            </a:r>
            <a:r>
              <a:rPr lang="zh-CN" altLang="en-US" sz="2000" dirty="0" smtClean="0"/>
              <a:t>；如果</a:t>
            </a:r>
            <a:r>
              <a:rPr lang="zh-CN" altLang="en-US" sz="2000" dirty="0"/>
              <a:t>设置了</a:t>
            </a:r>
            <a:r>
              <a:rPr lang="en-US" altLang="zh-CN" sz="2000" dirty="0"/>
              <a:t>O_CREAT</a:t>
            </a:r>
            <a:r>
              <a:rPr lang="zh-CN" altLang="en-US" sz="2000" dirty="0"/>
              <a:t>标志，则继续查找路径最后</a:t>
            </a:r>
            <a:r>
              <a:rPr lang="zh-CN" altLang="en-US" sz="2000" dirty="0" smtClean="0"/>
              <a:t>一个分量最后</a:t>
            </a:r>
            <a:r>
              <a:rPr lang="zh-CN" altLang="en-US" sz="2000" dirty="0"/>
              <a:t>获取对应文件的打开</a:t>
            </a:r>
            <a:r>
              <a:rPr lang="zh-CN" altLang="en-US" sz="2000" dirty="0" smtClean="0"/>
              <a:t>文件结构将</a:t>
            </a:r>
            <a:r>
              <a:rPr lang="zh-CN" altLang="en-US" sz="2000" dirty="0"/>
              <a:t>这个结构与当前进程的打开文件表联系起来</a:t>
            </a:r>
            <a:r>
              <a:rPr lang="zh-CN" altLang="en-US" sz="2000" dirty="0" smtClean="0"/>
              <a:t>，返回</a:t>
            </a:r>
            <a:r>
              <a:rPr lang="zh-CN" altLang="en-US" sz="2000" dirty="0"/>
              <a:t>相应的</a:t>
            </a:r>
            <a:r>
              <a:rPr lang="en-US" altLang="zh-CN" sz="2000" dirty="0" err="1"/>
              <a:t>fd</a:t>
            </a:r>
            <a:r>
              <a:rPr lang="zh-CN" altLang="en-US" sz="2000" dirty="0"/>
              <a:t>。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80" y="2132856"/>
            <a:ext cx="7343775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29091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打开</a:t>
            </a:r>
            <a:r>
              <a:rPr lang="zh-CN" altLang="en-US" b="0" dirty="0" smtClean="0"/>
              <a:t>文件（</a:t>
            </a:r>
            <a:r>
              <a:rPr lang="en-US" altLang="zh-CN" b="0" dirty="0" err="1"/>
              <a:t>nameidata</a:t>
            </a:r>
            <a:r>
              <a:rPr lang="zh-CN" altLang="en-US" b="0" dirty="0" smtClean="0"/>
              <a:t>结构体）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当内核要访问一个文件时，第一步需要找到</a:t>
            </a:r>
            <a:r>
              <a:rPr lang="zh-CN" altLang="en-US" sz="2000" dirty="0" smtClean="0"/>
              <a:t>这个文件</a:t>
            </a:r>
            <a:r>
              <a:rPr lang="zh-CN" altLang="en-US" sz="2000" dirty="0"/>
              <a:t>，这由</a:t>
            </a:r>
            <a:r>
              <a:rPr lang="en-US" altLang="zh-CN" sz="2000" dirty="0" err="1"/>
              <a:t>do_filp_open</a:t>
            </a:r>
            <a:r>
              <a:rPr lang="zh-CN" altLang="en-US" sz="2000" dirty="0"/>
              <a:t>完成</a:t>
            </a:r>
            <a:r>
              <a:rPr lang="zh-CN" altLang="en-US" sz="2000" dirty="0" smtClean="0"/>
              <a:t>。在</a:t>
            </a:r>
            <a:r>
              <a:rPr lang="en-US" altLang="zh-CN" sz="2000" dirty="0" err="1"/>
              <a:t>do_filp_open</a:t>
            </a:r>
            <a:r>
              <a:rPr lang="zh-CN" altLang="en-US" sz="2000" dirty="0"/>
              <a:t>的实现中，查找文件过程</a:t>
            </a:r>
            <a:r>
              <a:rPr lang="zh-CN" altLang="en-US" sz="2000" dirty="0" smtClean="0"/>
              <a:t>由</a:t>
            </a:r>
            <a:r>
              <a:rPr lang="en-US" altLang="zh-CN" sz="2000" dirty="0" err="1" smtClean="0"/>
              <a:t>path_init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link_path_walk</a:t>
            </a:r>
            <a:r>
              <a:rPr lang="zh-CN" altLang="en-US" sz="2000" dirty="0"/>
              <a:t>完成</a:t>
            </a:r>
            <a:r>
              <a:rPr lang="zh-CN" altLang="en-US" sz="2000" dirty="0" smtClean="0"/>
              <a:t>。这</a:t>
            </a:r>
            <a:r>
              <a:rPr lang="zh-CN" altLang="en-US" sz="2000" dirty="0"/>
              <a:t>两个函数将用户传进来的用字符串表示的文件</a:t>
            </a:r>
          </a:p>
          <a:p>
            <a:pPr marL="0" indent="0">
              <a:buNone/>
            </a:pPr>
            <a:r>
              <a:rPr lang="zh-CN" altLang="en-US" sz="2000" dirty="0"/>
              <a:t>路径，转换成一个</a:t>
            </a:r>
            <a:r>
              <a:rPr lang="en-US" altLang="zh-CN" sz="2000" dirty="0" err="1"/>
              <a:t>dentry</a:t>
            </a:r>
            <a:r>
              <a:rPr lang="zh-CN" altLang="en-US" sz="2000" dirty="0"/>
              <a:t>结构，建立好相应</a:t>
            </a:r>
            <a:r>
              <a:rPr lang="zh-CN" altLang="en-US" sz="2000" dirty="0" smtClean="0"/>
              <a:t>的</a:t>
            </a:r>
            <a:r>
              <a:rPr lang="en-US" altLang="zh-CN" sz="2000" dirty="0" err="1" smtClean="0"/>
              <a:t>inode</a:t>
            </a:r>
            <a:r>
              <a:rPr lang="zh-CN" altLang="en-US" sz="2000" dirty="0"/>
              <a:t>，并将查找结果存储在</a:t>
            </a:r>
            <a:r>
              <a:rPr lang="en-US" altLang="zh-CN" sz="2000" dirty="0" err="1"/>
              <a:t>nameidata</a:t>
            </a:r>
            <a:r>
              <a:rPr lang="zh-CN" altLang="en-US" sz="2000" dirty="0"/>
              <a:t>结构中。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0968"/>
            <a:ext cx="5449887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50451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do_filp_open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 err="1" smtClean="0"/>
              <a:t>do_filp_open</a:t>
            </a:r>
            <a:r>
              <a:rPr lang="zh-CN" altLang="en-US" sz="2000" dirty="0"/>
              <a:t>继续会调用</a:t>
            </a:r>
            <a:r>
              <a:rPr lang="en-US" altLang="zh-CN" sz="2000" dirty="0" err="1"/>
              <a:t>nameidata_to_filp</a:t>
            </a:r>
            <a:r>
              <a:rPr lang="zh-CN" altLang="en-US" sz="2000" dirty="0"/>
              <a:t>将</a:t>
            </a:r>
            <a:r>
              <a:rPr lang="zh-CN" altLang="en-US" sz="2000" dirty="0" smtClean="0"/>
              <a:t>获取的</a:t>
            </a:r>
            <a:r>
              <a:rPr lang="zh-CN" altLang="en-US" sz="2000" dirty="0"/>
              <a:t>存储查找信息的</a:t>
            </a:r>
            <a:r>
              <a:rPr lang="en-US" altLang="zh-CN" sz="2000" dirty="0" err="1"/>
              <a:t>nameidata</a:t>
            </a:r>
            <a:r>
              <a:rPr lang="zh-CN" altLang="en-US" sz="2000" dirty="0"/>
              <a:t>结构体转化为文件</a:t>
            </a:r>
            <a:r>
              <a:rPr lang="zh-CN" altLang="en-US" sz="2000" dirty="0" smtClean="0"/>
              <a:t>对象</a:t>
            </a:r>
            <a:r>
              <a:rPr lang="en-US" altLang="zh-CN" sz="2000" dirty="0" smtClean="0"/>
              <a:t>file</a:t>
            </a:r>
            <a:r>
              <a:rPr lang="zh-CN" altLang="en-US" sz="2000" dirty="0"/>
              <a:t>，并且进一步填充</a:t>
            </a:r>
            <a:r>
              <a:rPr lang="en-US" altLang="zh-CN" sz="2000" dirty="0"/>
              <a:t>file</a:t>
            </a:r>
            <a:r>
              <a:rPr lang="zh-CN" altLang="en-US" sz="2000" dirty="0"/>
              <a:t>。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57" y="1916833"/>
            <a:ext cx="734377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2" y="5085184"/>
            <a:ext cx="7733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do_sys_open</a:t>
            </a:r>
            <a:r>
              <a:rPr lang="zh-CN" altLang="en-US" dirty="0"/>
              <a:t>完成以上处理后，将获取的</a:t>
            </a:r>
            <a:r>
              <a:rPr lang="en-US" altLang="zh-CN" dirty="0"/>
              <a:t>file</a:t>
            </a:r>
            <a:r>
              <a:rPr lang="zh-CN" altLang="en-US" dirty="0"/>
              <a:t>结构体通过</a:t>
            </a:r>
            <a:r>
              <a:rPr lang="en-US" altLang="zh-CN" dirty="0" err="1"/>
              <a:t>fd_install</a:t>
            </a:r>
            <a:r>
              <a:rPr lang="zh-CN" altLang="en-US" dirty="0"/>
              <a:t>到当前进程的打开文件表中。其索引为</a:t>
            </a:r>
            <a:r>
              <a:rPr lang="en-US" altLang="zh-CN" dirty="0" err="1"/>
              <a:t>fd</a:t>
            </a:r>
            <a:r>
              <a:rPr lang="zh-CN" altLang="en-US" dirty="0"/>
              <a:t>。将指进程关联向</a:t>
            </a:r>
            <a:r>
              <a:rPr lang="en-US" altLang="zh-CN" dirty="0"/>
              <a:t>file</a:t>
            </a:r>
            <a:r>
              <a:rPr lang="zh-CN" altLang="en-US" dirty="0"/>
              <a:t>的描述符返回用户；用户随后通过文件描述符，来访问这些数据结构；</a:t>
            </a:r>
            <a:r>
              <a:rPr lang="zh-CN" altLang="en-US" dirty="0">
                <a:solidFill>
                  <a:srgbClr val="FF0000"/>
                </a:solidFill>
              </a:rPr>
              <a:t>查找过程是核心。</a:t>
            </a:r>
          </a:p>
        </p:txBody>
      </p:sp>
    </p:spTree>
    <p:extLst>
      <p:ext uri="{BB962C8B-B14F-4D97-AF65-F5344CB8AC3E}">
        <p14:creationId xmlns:p14="http://schemas.microsoft.com/office/powerpoint/2010/main" val="311433160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查找</a:t>
            </a:r>
            <a:r>
              <a:rPr lang="zh-CN" altLang="en-US" b="0" dirty="0" smtClean="0"/>
              <a:t>文件流程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247774"/>
            <a:ext cx="7879415" cy="455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83989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/>
              <a:t>查找操作的标志</a:t>
            </a:r>
            <a:endParaRPr lang="zh-CN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6" y="2281060"/>
            <a:ext cx="8066667" cy="253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20634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Linux</a:t>
            </a:r>
            <a:r>
              <a:rPr lang="zh-CN" altLang="en-US" dirty="0" smtClean="0"/>
              <a:t>文件系统框架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02" y="980728"/>
            <a:ext cx="60579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18489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查找涉及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循环查找路径分量的过程，涉及多级</a:t>
            </a:r>
            <a:r>
              <a:rPr lang="en-US" altLang="zh-CN" sz="2000" dirty="0"/>
              <a:t>cache</a:t>
            </a:r>
            <a:endParaRPr lang="zh-CN" altLang="en-US" sz="20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1556792"/>
            <a:ext cx="59721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294715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dentrycache</a:t>
            </a:r>
            <a:r>
              <a:rPr lang="zh-CN" altLang="en-US" dirty="0" smtClean="0"/>
              <a:t>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循环查找后续路径分量，首先从</a:t>
            </a:r>
            <a:r>
              <a:rPr lang="en-US" altLang="zh-CN" sz="2000" dirty="0" err="1" smtClean="0"/>
              <a:t>dentrycache</a:t>
            </a:r>
            <a:r>
              <a:rPr lang="zh-CN" altLang="en-US" sz="2000" dirty="0"/>
              <a:t>开始查找</a:t>
            </a:r>
            <a:r>
              <a:rPr lang="zh-CN" altLang="en-US" sz="2000" dirty="0" smtClean="0"/>
              <a:t>：在</a:t>
            </a:r>
            <a:r>
              <a:rPr lang="en-US" altLang="zh-CN" sz="2000" dirty="0" err="1"/>
              <a:t>dentry</a:t>
            </a:r>
            <a:r>
              <a:rPr lang="en-US" altLang="zh-CN" sz="2000" dirty="0"/>
              <a:t> cache</a:t>
            </a:r>
            <a:r>
              <a:rPr lang="zh-CN" altLang="en-US" sz="2000" dirty="0"/>
              <a:t>中查找相应的</a:t>
            </a:r>
            <a:r>
              <a:rPr lang="en-US" altLang="zh-CN" sz="2000" dirty="0" err="1"/>
              <a:t>dentry</a:t>
            </a:r>
            <a:r>
              <a:rPr lang="zh-CN" altLang="en-US" sz="2000" dirty="0" smtClean="0"/>
              <a:t>。若</a:t>
            </a:r>
            <a:r>
              <a:rPr lang="zh-CN" altLang="en-US" sz="2000" dirty="0"/>
              <a:t>找到则直接返回</a:t>
            </a:r>
            <a:r>
              <a:rPr lang="zh-CN" altLang="en-US" sz="2000" dirty="0" smtClean="0"/>
              <a:t>；若</a:t>
            </a:r>
            <a:r>
              <a:rPr lang="zh-CN" altLang="en-US" sz="2000" dirty="0"/>
              <a:t>没有找到，则必须去底层文件系统</a:t>
            </a:r>
            <a:r>
              <a:rPr lang="zh-CN" altLang="en-US" sz="2000" dirty="0" smtClean="0"/>
              <a:t>查找对应</a:t>
            </a:r>
            <a:r>
              <a:rPr lang="zh-CN" altLang="en-US" sz="2000" dirty="0"/>
              <a:t>的</a:t>
            </a:r>
            <a:r>
              <a:rPr lang="en-US" altLang="zh-CN" sz="2000" dirty="0" err="1" smtClean="0"/>
              <a:t>dentry</a:t>
            </a:r>
            <a:r>
              <a:rPr lang="zh-CN" altLang="en-US" sz="2000" dirty="0" smtClean="0"/>
              <a:t>（</a:t>
            </a:r>
            <a:r>
              <a:rPr lang="zh-CN" altLang="en-US" sz="2000" dirty="0"/>
              <a:t>由于块设备速度比较慢，可能需要很长时间</a:t>
            </a:r>
            <a:r>
              <a:rPr lang="zh-CN" altLang="en-US" sz="2000" dirty="0" smtClean="0"/>
              <a:t>才能</a:t>
            </a:r>
            <a:r>
              <a:rPr lang="zh-CN" altLang="en-US" sz="2000" dirty="0"/>
              <a:t>找到与一个文件名关联的</a:t>
            </a:r>
            <a:r>
              <a:rPr lang="en-US" altLang="zh-CN" sz="2000" dirty="0" err="1"/>
              <a:t>inode</a:t>
            </a:r>
            <a:r>
              <a:rPr lang="zh-CN" altLang="en-US" sz="2000" dirty="0"/>
              <a:t>信息，</a:t>
            </a:r>
            <a:r>
              <a:rPr lang="zh-CN" altLang="en-US" sz="2000" dirty="0" smtClean="0"/>
              <a:t>所以引入</a:t>
            </a:r>
            <a:r>
              <a:rPr lang="en-US" altLang="zh-CN" sz="2000" dirty="0" err="1"/>
              <a:t>dentry</a:t>
            </a:r>
            <a:r>
              <a:rPr lang="en-US" altLang="zh-CN" sz="2000" dirty="0"/>
              <a:t> cache</a:t>
            </a:r>
            <a:r>
              <a:rPr lang="zh-CN" altLang="en-US" sz="2000" dirty="0"/>
              <a:t>。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如果在</a:t>
            </a:r>
            <a:r>
              <a:rPr lang="en-US" altLang="zh-CN" sz="2000" dirty="0" err="1"/>
              <a:t>dentry</a:t>
            </a:r>
            <a:r>
              <a:rPr lang="en-US" altLang="zh-CN" sz="2000" dirty="0"/>
              <a:t> cache</a:t>
            </a:r>
            <a:r>
              <a:rPr lang="zh-CN" altLang="en-US" sz="2000" dirty="0"/>
              <a:t>中找到</a:t>
            </a:r>
            <a:r>
              <a:rPr lang="zh-CN" altLang="en-US" sz="2000" dirty="0" smtClean="0"/>
              <a:t>对应</a:t>
            </a:r>
            <a:r>
              <a:rPr lang="en-US" altLang="zh-CN" sz="2000" dirty="0" err="1" smtClean="0"/>
              <a:t>dentry</a:t>
            </a:r>
            <a:r>
              <a:rPr lang="zh-CN" altLang="en-US" sz="2000" dirty="0"/>
              <a:t>，则将其返回</a:t>
            </a:r>
            <a:r>
              <a:rPr lang="zh-CN" altLang="en-US" sz="2000" dirty="0" smtClean="0"/>
              <a:t>；如果</a:t>
            </a:r>
            <a:r>
              <a:rPr lang="en-US" altLang="zh-CN" sz="2000" dirty="0" err="1"/>
              <a:t>dentry</a:t>
            </a:r>
            <a:r>
              <a:rPr lang="en-US" altLang="zh-CN" sz="2000" dirty="0"/>
              <a:t> cache</a:t>
            </a:r>
            <a:r>
              <a:rPr lang="zh-CN" altLang="en-US" sz="2000" dirty="0"/>
              <a:t>中没有找到，则</a:t>
            </a:r>
            <a:r>
              <a:rPr lang="zh-CN" altLang="en-US" sz="2000" dirty="0" smtClean="0"/>
              <a:t>分配</a:t>
            </a:r>
            <a:r>
              <a:rPr lang="en-US" altLang="zh-CN" sz="2000" dirty="0" err="1" smtClean="0"/>
              <a:t>dentry</a:t>
            </a:r>
            <a:r>
              <a:rPr lang="zh-CN" altLang="en-US" sz="2000" dirty="0"/>
              <a:t>结构，并调用底层文件系统对应</a:t>
            </a:r>
            <a:r>
              <a:rPr lang="zh-CN" altLang="en-US" sz="2000" dirty="0" smtClean="0"/>
              <a:t>的</a:t>
            </a:r>
            <a:r>
              <a:rPr lang="en-US" altLang="zh-CN" sz="2000" dirty="0" err="1" smtClean="0"/>
              <a:t>inode_operations</a:t>
            </a:r>
            <a:r>
              <a:rPr lang="zh-CN" altLang="en-US" sz="2000" dirty="0"/>
              <a:t>操作集的</a:t>
            </a:r>
            <a:r>
              <a:rPr lang="en-US" altLang="zh-CN" sz="2000" dirty="0"/>
              <a:t>lookup</a:t>
            </a:r>
            <a:r>
              <a:rPr lang="zh-CN" altLang="en-US" sz="2000" dirty="0" smtClean="0"/>
              <a:t>函数查找</a:t>
            </a:r>
            <a:r>
              <a:rPr lang="en-US" altLang="zh-CN" sz="2000" dirty="0" err="1"/>
              <a:t>inode</a:t>
            </a:r>
            <a:r>
              <a:rPr lang="zh-CN" altLang="en-US" sz="2000" dirty="0" smtClean="0"/>
              <a:t>。在</a:t>
            </a:r>
            <a:r>
              <a:rPr lang="zh-CN" altLang="en-US" sz="2000" dirty="0"/>
              <a:t>查找</a:t>
            </a:r>
            <a:r>
              <a:rPr lang="en-US" altLang="zh-CN" sz="2000" dirty="0" err="1"/>
              <a:t>inode</a:t>
            </a:r>
            <a:r>
              <a:rPr lang="zh-CN" altLang="en-US" sz="2000" dirty="0"/>
              <a:t>的过程中，首先会在</a:t>
            </a:r>
            <a:r>
              <a:rPr lang="en-US" altLang="zh-CN" sz="2000" dirty="0" err="1" smtClean="0"/>
              <a:t>inodecache</a:t>
            </a:r>
            <a:r>
              <a:rPr lang="zh-CN" altLang="en-US" sz="2000" dirty="0"/>
              <a:t>中查找是否存在对应的</a:t>
            </a:r>
            <a:r>
              <a:rPr lang="en-US" altLang="zh-CN" sz="2000" dirty="0" err="1"/>
              <a:t>inode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7778094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dentry</a:t>
            </a:r>
            <a:r>
              <a:rPr lang="en-US" altLang="zh-CN" b="0" dirty="0"/>
              <a:t> cache</a:t>
            </a:r>
            <a:r>
              <a:rPr lang="zh-CN" altLang="en-US" b="0" dirty="0"/>
              <a:t>查找关键代码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56" y="836712"/>
            <a:ext cx="733425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56" y="1772816"/>
            <a:ext cx="7334250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292907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inode</a:t>
            </a:r>
            <a:r>
              <a:rPr lang="zh-CN" altLang="en-US" b="0" dirty="0"/>
              <a:t>的查找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如果在</a:t>
            </a:r>
            <a:r>
              <a:rPr lang="en-US" altLang="zh-CN" sz="2000" dirty="0" err="1"/>
              <a:t>inode</a:t>
            </a:r>
            <a:r>
              <a:rPr lang="en-US" altLang="zh-CN" sz="2000" dirty="0"/>
              <a:t> cache</a:t>
            </a:r>
            <a:r>
              <a:rPr lang="zh-CN" altLang="en-US" sz="2000" dirty="0"/>
              <a:t>中找到对应</a:t>
            </a:r>
            <a:r>
              <a:rPr lang="en-US" altLang="zh-CN" sz="2000" dirty="0" err="1"/>
              <a:t>inode</a:t>
            </a:r>
            <a:r>
              <a:rPr lang="zh-CN" altLang="en-US" sz="2000" dirty="0"/>
              <a:t>，则将</a:t>
            </a:r>
            <a:r>
              <a:rPr lang="en-US" altLang="zh-CN" sz="2000" dirty="0" err="1" smtClean="0"/>
              <a:t>inode</a:t>
            </a:r>
            <a:r>
              <a:rPr lang="zh-CN" altLang="en-US" sz="2000" dirty="0" smtClean="0"/>
              <a:t>与</a:t>
            </a:r>
            <a:r>
              <a:rPr lang="en-US" altLang="zh-CN" sz="2000" dirty="0" err="1"/>
              <a:t>dentry</a:t>
            </a:r>
            <a:r>
              <a:rPr lang="zh-CN" altLang="en-US" sz="2000" dirty="0"/>
              <a:t>结构相联系，并将</a:t>
            </a:r>
            <a:r>
              <a:rPr lang="en-US" altLang="zh-CN" sz="2000" dirty="0" err="1"/>
              <a:t>dentry</a:t>
            </a:r>
            <a:r>
              <a:rPr lang="zh-CN" altLang="en-US" sz="2000" dirty="0"/>
              <a:t>返回</a:t>
            </a:r>
            <a:r>
              <a:rPr lang="zh-CN" altLang="en-US" sz="2000" dirty="0" smtClean="0"/>
              <a:t>；如果</a:t>
            </a:r>
            <a:r>
              <a:rPr lang="zh-CN" altLang="en-US" sz="2000" dirty="0"/>
              <a:t>没有找到，则必须去更底层的磁盘查找对应的</a:t>
            </a:r>
          </a:p>
          <a:p>
            <a:pPr marL="0" indent="0">
              <a:buNone/>
            </a:pPr>
            <a:r>
              <a:rPr lang="zh-CN" altLang="en-US" sz="2000" dirty="0"/>
              <a:t>原始</a:t>
            </a:r>
            <a:r>
              <a:rPr lang="en-US" altLang="zh-CN" sz="2000" dirty="0" err="1"/>
              <a:t>inode</a:t>
            </a:r>
            <a:r>
              <a:rPr lang="zh-CN" altLang="en-US" sz="2000" dirty="0"/>
              <a:t>信息（对应</a:t>
            </a:r>
            <a:r>
              <a:rPr lang="en-US" altLang="zh-CN" sz="2000" dirty="0"/>
              <a:t>EXT2</a:t>
            </a:r>
            <a:r>
              <a:rPr lang="zh-CN" altLang="en-US" sz="2000" dirty="0"/>
              <a:t>文件系统</a:t>
            </a:r>
            <a:r>
              <a:rPr lang="zh-CN" altLang="en-US" sz="2000" dirty="0" smtClean="0"/>
              <a:t>就是</a:t>
            </a:r>
            <a:r>
              <a:rPr lang="en-US" altLang="zh-CN" sz="2000" dirty="0" smtClean="0"/>
              <a:t>ext2_inode</a:t>
            </a:r>
            <a:r>
              <a:rPr lang="zh-CN" altLang="en-US" sz="2000" dirty="0"/>
              <a:t>）</a:t>
            </a:r>
            <a:r>
              <a:rPr lang="zh-CN" altLang="en-US" sz="2000" dirty="0" smtClean="0"/>
              <a:t>。从</a:t>
            </a:r>
            <a:r>
              <a:rPr lang="zh-CN" altLang="en-US" sz="2000" dirty="0"/>
              <a:t>磁盘查找</a:t>
            </a:r>
            <a:r>
              <a:rPr lang="en-US" altLang="zh-CN" sz="2000" dirty="0" err="1"/>
              <a:t>inode</a:t>
            </a:r>
            <a:r>
              <a:rPr lang="zh-CN" altLang="en-US" sz="2000" dirty="0"/>
              <a:t>信息时，首先需要获取磁盘</a:t>
            </a:r>
            <a:r>
              <a:rPr lang="zh-CN" altLang="en-US" sz="2000" dirty="0" smtClean="0"/>
              <a:t>去</a:t>
            </a:r>
            <a:r>
              <a:rPr lang="en-US" altLang="zh-CN" sz="2000" dirty="0" smtClean="0"/>
              <a:t>buffer </a:t>
            </a:r>
            <a:r>
              <a:rPr lang="en-US" altLang="zh-CN" sz="2000" dirty="0"/>
              <a:t>cache</a:t>
            </a:r>
            <a:r>
              <a:rPr lang="zh-CN" altLang="en-US" sz="2000" dirty="0"/>
              <a:t>层查找相应的超级块（需要从超级</a:t>
            </a:r>
            <a:r>
              <a:rPr lang="zh-CN" altLang="en-US" sz="2000" dirty="0" smtClean="0"/>
              <a:t>块中</a:t>
            </a:r>
            <a:r>
              <a:rPr lang="zh-CN" altLang="en-US" sz="2000" dirty="0"/>
              <a:t>获取对应</a:t>
            </a:r>
            <a:r>
              <a:rPr lang="en-US" altLang="zh-CN" sz="2000" dirty="0" err="1"/>
              <a:t>inode</a:t>
            </a:r>
            <a:r>
              <a:rPr lang="zh-CN" altLang="en-US" sz="2000" dirty="0"/>
              <a:t>信息）。</a:t>
            </a:r>
          </a:p>
        </p:txBody>
      </p:sp>
    </p:spTree>
    <p:extLst>
      <p:ext uri="{BB962C8B-B14F-4D97-AF65-F5344CB8AC3E}">
        <p14:creationId xmlns:p14="http://schemas.microsoft.com/office/powerpoint/2010/main" val="192730577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/>
              <a:t>buffer cache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3"/>
            <a:ext cx="8229600" cy="51830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/>
              <a:t>buffer </a:t>
            </a:r>
            <a:r>
              <a:rPr lang="en-US" altLang="zh-CN" sz="2000" dirty="0"/>
              <a:t>cache </a:t>
            </a:r>
            <a:r>
              <a:rPr lang="zh-CN" altLang="en-US" sz="2000" dirty="0"/>
              <a:t>曾经是对块设备进行</a:t>
            </a:r>
            <a:r>
              <a:rPr lang="en-US" altLang="zh-CN" sz="2000" dirty="0"/>
              <a:t>I/O</a:t>
            </a:r>
            <a:r>
              <a:rPr lang="zh-CN" altLang="en-US" sz="2000" dirty="0"/>
              <a:t>操作的</a:t>
            </a:r>
            <a:r>
              <a:rPr lang="zh-CN" altLang="en-US" sz="2000" dirty="0" smtClean="0"/>
              <a:t>传统方法。现在</a:t>
            </a:r>
            <a:r>
              <a:rPr lang="zh-CN" altLang="en-US" sz="2000" dirty="0"/>
              <a:t>在这个领域中，缓冲区只用于支持规模很小</a:t>
            </a:r>
            <a:r>
              <a:rPr lang="zh-CN" altLang="en-US" sz="2000" dirty="0" smtClean="0"/>
              <a:t>的读取</a:t>
            </a:r>
            <a:r>
              <a:rPr lang="zh-CN" altLang="en-US" sz="2000" dirty="0"/>
              <a:t>操作。因为这种场合下高级方法可能显得</a:t>
            </a:r>
            <a:r>
              <a:rPr lang="zh-CN" altLang="en-US" sz="2000" dirty="0" smtClean="0"/>
              <a:t>比较笨重。</a:t>
            </a:r>
            <a:r>
              <a:rPr lang="en-US" altLang="zh-CN" sz="2000" dirty="0" smtClean="0"/>
              <a:t>buffer </a:t>
            </a:r>
            <a:r>
              <a:rPr lang="en-US" altLang="zh-CN" sz="2000" dirty="0"/>
              <a:t>cache</a:t>
            </a:r>
            <a:r>
              <a:rPr lang="zh-CN" altLang="en-US" sz="2000" dirty="0"/>
              <a:t>可以应用于经常按块读取元数据的系</a:t>
            </a:r>
          </a:p>
          <a:p>
            <a:pPr marL="0" indent="0">
              <a:buNone/>
            </a:pPr>
            <a:r>
              <a:rPr lang="zh-CN" altLang="en-US" sz="2000" dirty="0"/>
              <a:t>统</a:t>
            </a:r>
            <a:r>
              <a:rPr lang="zh-CN" altLang="en-US" sz="2000" dirty="0" smtClean="0"/>
              <a:t>。例如</a:t>
            </a:r>
            <a:r>
              <a:rPr lang="zh-CN" altLang="en-US" sz="2000" dirty="0"/>
              <a:t>在查找过程中，为了获取</a:t>
            </a:r>
            <a:r>
              <a:rPr lang="en-US" altLang="zh-CN" sz="2000" dirty="0" err="1"/>
              <a:t>inode</a:t>
            </a:r>
            <a:r>
              <a:rPr lang="zh-CN" altLang="en-US" sz="2000" dirty="0"/>
              <a:t>的信息，</a:t>
            </a:r>
            <a:r>
              <a:rPr lang="zh-CN" altLang="en-US" sz="2000" dirty="0" smtClean="0"/>
              <a:t>需要首先</a:t>
            </a:r>
            <a:r>
              <a:rPr lang="zh-CN" altLang="en-US" sz="2000" dirty="0"/>
              <a:t>从磁盘读取</a:t>
            </a:r>
            <a:r>
              <a:rPr lang="en-US" altLang="zh-CN" sz="2000" dirty="0"/>
              <a:t>super block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信息。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/>
              <a:t>每个块缓冲区都与一个块用对应，它相当于是</a:t>
            </a:r>
            <a:r>
              <a:rPr lang="zh-CN" altLang="en-US" sz="2000" dirty="0" smtClean="0"/>
              <a:t>磁盘</a:t>
            </a:r>
            <a:r>
              <a:rPr lang="zh-CN" altLang="en-US" sz="2000" dirty="0"/>
              <a:t>块在内存中的</a:t>
            </a:r>
            <a:r>
              <a:rPr lang="zh-CN" altLang="en-US" sz="2000" dirty="0" smtClean="0"/>
              <a:t>描述。</a:t>
            </a:r>
          </a:p>
          <a:p>
            <a:pPr marL="0" indent="0">
              <a:buNone/>
            </a:pPr>
            <a:r>
              <a:rPr lang="zh-CN" altLang="en-US" sz="2000" dirty="0" smtClean="0"/>
              <a:t>由于内核在处理数据时，需要一些相关的控制信息</a:t>
            </a:r>
            <a:r>
              <a:rPr lang="zh-CN" altLang="en-US" sz="2000" dirty="0"/>
              <a:t>，所以每个缓冲区都</a:t>
            </a:r>
            <a:r>
              <a:rPr lang="zh-CN" altLang="en-US" sz="2000" dirty="0" smtClean="0"/>
              <a:t>有一</a:t>
            </a:r>
            <a:r>
              <a:rPr lang="zh-CN" altLang="en-US" sz="2000" dirty="0"/>
              <a:t>个对应的描述符</a:t>
            </a:r>
            <a:r>
              <a:rPr lang="zh-CN" altLang="en-US" sz="2000" dirty="0" smtClean="0"/>
              <a:t>。该描述符</a:t>
            </a:r>
            <a:r>
              <a:rPr lang="en-US" altLang="zh-CN" sz="2000" dirty="0" err="1"/>
              <a:t>buffer_head</a:t>
            </a:r>
            <a:r>
              <a:rPr lang="zh-CN" altLang="en-US" sz="2000" dirty="0"/>
              <a:t>结构体表示</a:t>
            </a:r>
            <a:r>
              <a:rPr lang="en-US" altLang="zh-CN" sz="2000" dirty="0"/>
              <a:t>,</a:t>
            </a:r>
            <a:r>
              <a:rPr lang="zh-CN" altLang="en-US" sz="2000" dirty="0"/>
              <a:t>称为</a:t>
            </a:r>
            <a:r>
              <a:rPr lang="zh-CN" altLang="en-US" sz="2000" dirty="0" smtClean="0"/>
              <a:t>缓冲区头。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/>
              <a:t>从记录块中获取原始</a:t>
            </a:r>
            <a:r>
              <a:rPr lang="en-US" altLang="zh-CN" sz="2000" dirty="0" err="1"/>
              <a:t>inode</a:t>
            </a:r>
            <a:r>
              <a:rPr lang="zh-CN" altLang="en-US" sz="2000" dirty="0"/>
              <a:t>信息的过程，需要</a:t>
            </a:r>
            <a:r>
              <a:rPr lang="zh-CN" altLang="en-US" sz="2000" dirty="0" smtClean="0"/>
              <a:t>读取超级</a:t>
            </a:r>
            <a:r>
              <a:rPr lang="zh-CN" altLang="en-US" sz="2000" dirty="0"/>
              <a:t>块信息，具体实现在</a:t>
            </a:r>
            <a:r>
              <a:rPr lang="en-US" altLang="zh-CN" sz="2000" dirty="0" err="1"/>
              <a:t>sb_bread</a:t>
            </a:r>
            <a:r>
              <a:rPr lang="zh-CN" altLang="en-US" sz="2000" dirty="0"/>
              <a:t>中。其实现</a:t>
            </a:r>
            <a:r>
              <a:rPr lang="zh-CN" altLang="en-US" sz="2000" dirty="0" smtClean="0"/>
              <a:t>过程如下</a:t>
            </a:r>
            <a:r>
              <a:rPr lang="zh-CN" altLang="en-US" sz="2000" dirty="0"/>
              <a:t>：</a:t>
            </a:r>
          </a:p>
          <a:p>
            <a:pPr marL="0" indent="0">
              <a:buNone/>
            </a:pPr>
            <a:r>
              <a:rPr lang="zh-CN" altLang="en-US" sz="2000" dirty="0" smtClean="0"/>
              <a:t>通过</a:t>
            </a:r>
            <a:r>
              <a:rPr lang="zh-CN" altLang="en-US" sz="2000" dirty="0"/>
              <a:t>参数：块设备描述符、块号、以及大小为</a:t>
            </a:r>
            <a:r>
              <a:rPr lang="zh-CN" altLang="en-US" sz="2000" dirty="0" smtClean="0"/>
              <a:t>索引</a:t>
            </a:r>
            <a:r>
              <a:rPr lang="zh-CN" altLang="en-US" sz="2000" dirty="0"/>
              <a:t>，去</a:t>
            </a:r>
            <a:r>
              <a:rPr lang="en-US" altLang="zh-CN" sz="2000" dirty="0"/>
              <a:t>buffer cache</a:t>
            </a:r>
            <a:r>
              <a:rPr lang="zh-CN" altLang="en-US" sz="2000" dirty="0"/>
              <a:t>组织的</a:t>
            </a:r>
            <a:r>
              <a:rPr lang="en-US" altLang="zh-CN" sz="2000" dirty="0"/>
              <a:t>LRU</a:t>
            </a:r>
            <a:r>
              <a:rPr lang="zh-CN" altLang="en-US" sz="2000" dirty="0"/>
              <a:t>链表中查找。</a:t>
            </a:r>
          </a:p>
          <a:p>
            <a:pPr marL="0" indent="0">
              <a:buNone/>
            </a:pPr>
            <a:r>
              <a:rPr lang="zh-CN" altLang="en-US" sz="2000" dirty="0" smtClean="0"/>
              <a:t>　　如果</a:t>
            </a:r>
            <a:r>
              <a:rPr lang="zh-CN" altLang="en-US" sz="2000" dirty="0"/>
              <a:t>缓冲区首部在</a:t>
            </a:r>
            <a:r>
              <a:rPr lang="en-US" altLang="zh-CN" sz="2000" dirty="0"/>
              <a:t>LRU</a:t>
            </a:r>
            <a:r>
              <a:rPr lang="zh-CN" altLang="en-US" sz="2000" dirty="0"/>
              <a:t>块高速缓存中，则返回。</a:t>
            </a:r>
            <a:r>
              <a:rPr lang="zh-CN" altLang="en-US" sz="2000" dirty="0" smtClean="0"/>
              <a:t>缓存了</a:t>
            </a:r>
            <a:r>
              <a:rPr lang="zh-CN" altLang="en-US" sz="2000" dirty="0"/>
              <a:t>，则返回对应的</a:t>
            </a:r>
            <a:r>
              <a:rPr lang="en-US" altLang="zh-CN" sz="2000" dirty="0" err="1"/>
              <a:t>buffer_head</a:t>
            </a:r>
            <a:r>
              <a:rPr lang="zh-CN" altLang="en-US" sz="2000" dirty="0"/>
              <a:t>类型的缓冲区首部。</a:t>
            </a:r>
          </a:p>
          <a:p>
            <a:pPr marL="0" indent="0">
              <a:buNone/>
            </a:pPr>
            <a:r>
              <a:rPr lang="zh-CN" altLang="en-US" sz="2000" dirty="0" smtClean="0"/>
              <a:t>　　如果</a:t>
            </a:r>
            <a:r>
              <a:rPr lang="zh-CN" altLang="en-US" sz="2000" dirty="0"/>
              <a:t>不存在，则去相应块设备的页高速缓存中查找</a:t>
            </a:r>
            <a:r>
              <a:rPr lang="zh-CN" altLang="en-US" sz="2000" dirty="0" smtClean="0"/>
              <a:t>是否</a:t>
            </a:r>
            <a:r>
              <a:rPr lang="zh-CN" altLang="en-US" sz="2000" dirty="0"/>
              <a:t>有缓存了此块缓存的页缓冲区，如果有，则获取</a:t>
            </a:r>
            <a:r>
              <a:rPr lang="zh-CN" altLang="en-US" sz="2000" dirty="0" smtClean="0"/>
              <a:t>页高速缓存</a:t>
            </a:r>
            <a:r>
              <a:rPr lang="zh-CN" altLang="en-US" sz="2000" dirty="0"/>
              <a:t>中对应的块缓存区对应的缓冲区首部。</a:t>
            </a:r>
          </a:p>
        </p:txBody>
      </p:sp>
    </p:spTree>
    <p:extLst>
      <p:ext uri="{BB962C8B-B14F-4D97-AF65-F5344CB8AC3E}">
        <p14:creationId xmlns:p14="http://schemas.microsoft.com/office/powerpoint/2010/main" val="186889009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查找主线思想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24744"/>
            <a:ext cx="5048250" cy="4997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9404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0" dirty="0"/>
              <a:t>读</a:t>
            </a:r>
            <a:r>
              <a:rPr lang="zh-CN" altLang="en-US" b="0" dirty="0" smtClean="0"/>
              <a:t>文件的过程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内核读文件的过程，可以</a:t>
            </a:r>
            <a:r>
              <a:rPr lang="zh-CN" altLang="en-US" sz="2000" dirty="0" smtClean="0"/>
              <a:t>划分为</a:t>
            </a:r>
            <a:r>
              <a:rPr lang="zh-CN" altLang="en-US" sz="2000" dirty="0"/>
              <a:t>如下处理</a:t>
            </a:r>
            <a:r>
              <a:rPr lang="zh-CN" altLang="en-US" sz="2000" dirty="0" smtClean="0"/>
              <a:t>层次：</a:t>
            </a:r>
            <a:endParaRPr lang="zh-CN" altLang="en-US" sz="20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2675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72035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读取</a:t>
            </a:r>
            <a:r>
              <a:rPr lang="zh-CN" altLang="en-US" dirty="0"/>
              <a:t>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 smtClean="0"/>
              <a:t>以</a:t>
            </a:r>
            <a:r>
              <a:rPr lang="zh-CN" altLang="en-US" sz="2000" dirty="0"/>
              <a:t>文件描述符为索引，去当前进程的打开文件</a:t>
            </a:r>
            <a:r>
              <a:rPr lang="zh-CN" altLang="en-US" sz="2000" dirty="0" smtClean="0"/>
              <a:t>表中</a:t>
            </a:r>
            <a:r>
              <a:rPr lang="zh-CN" altLang="en-US" sz="2000" dirty="0"/>
              <a:t>获取打开文件描述符信息，获取读的</a:t>
            </a:r>
            <a:r>
              <a:rPr lang="zh-CN" altLang="en-US" sz="2000" dirty="0" smtClean="0"/>
              <a:t>文件指针偏移</a:t>
            </a:r>
            <a:r>
              <a:rPr lang="zh-CN" altLang="en-US" sz="2000" dirty="0"/>
              <a:t>信息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判断</a:t>
            </a:r>
            <a:r>
              <a:rPr lang="zh-CN" altLang="en-US" sz="2000" dirty="0"/>
              <a:t>具体文件系统是否有相应的读取函数：</a:t>
            </a:r>
          </a:p>
          <a:p>
            <a:pPr marL="0" indent="0">
              <a:buNone/>
            </a:pPr>
            <a:r>
              <a:rPr lang="zh-CN" altLang="en-US" sz="2000" dirty="0"/>
              <a:t>　</a:t>
            </a:r>
            <a:r>
              <a:rPr lang="zh-CN" altLang="en-US" sz="2000" dirty="0" smtClean="0"/>
              <a:t>　有</a:t>
            </a:r>
            <a:r>
              <a:rPr lang="zh-CN" altLang="en-US" sz="2000" dirty="0"/>
              <a:t>，则直接调用这个读函数。</a:t>
            </a:r>
          </a:p>
          <a:p>
            <a:pPr marL="0" indent="0">
              <a:buNone/>
            </a:pPr>
            <a:r>
              <a:rPr lang="zh-CN" altLang="en-US" sz="2000" dirty="0"/>
              <a:t>　</a:t>
            </a:r>
            <a:r>
              <a:rPr lang="zh-CN" altLang="en-US" sz="2000" dirty="0" smtClean="0"/>
              <a:t>　没有</a:t>
            </a:r>
            <a:r>
              <a:rPr lang="zh-CN" altLang="en-US" sz="2000" dirty="0"/>
              <a:t>，则调用内核中通用的读取函数。</a:t>
            </a:r>
          </a:p>
          <a:p>
            <a:pPr marL="0" indent="0">
              <a:buNone/>
            </a:pPr>
            <a:r>
              <a:rPr lang="zh-CN" altLang="en-US" sz="2000" dirty="0" smtClean="0"/>
              <a:t>以</a:t>
            </a:r>
            <a:r>
              <a:rPr lang="en-US" altLang="zh-CN" sz="2000" dirty="0"/>
              <a:t>EXT2</a:t>
            </a:r>
            <a:r>
              <a:rPr lang="zh-CN" altLang="en-US" sz="2000" dirty="0"/>
              <a:t>文件系统为例，根据文件打开信息中的标志</a:t>
            </a:r>
            <a:r>
              <a:rPr lang="zh-CN" altLang="en-US" sz="2000" dirty="0" smtClean="0"/>
              <a:t>位判断</a:t>
            </a:r>
            <a:r>
              <a:rPr lang="zh-CN" altLang="en-US" sz="2000" dirty="0"/>
              <a:t>是否采用直接</a:t>
            </a:r>
            <a:r>
              <a:rPr lang="en-US" altLang="zh-CN" sz="2000" dirty="0"/>
              <a:t>I/O</a:t>
            </a:r>
            <a:r>
              <a:rPr lang="zh-CN" altLang="en-US" sz="2000" dirty="0"/>
              <a:t>方式：</a:t>
            </a:r>
          </a:p>
          <a:p>
            <a:pPr marL="0" indent="0">
              <a:buNone/>
            </a:pPr>
            <a:r>
              <a:rPr lang="zh-CN" altLang="en-US" sz="2000" dirty="0"/>
              <a:t>　</a:t>
            </a:r>
            <a:r>
              <a:rPr lang="zh-CN" altLang="en-US" sz="2000" dirty="0" smtClean="0"/>
              <a:t>　是</a:t>
            </a:r>
            <a:r>
              <a:rPr lang="zh-CN" altLang="en-US" sz="2000" dirty="0"/>
              <a:t>，则调用直接读取的通用函数。</a:t>
            </a:r>
          </a:p>
          <a:p>
            <a:pPr marL="0" indent="0">
              <a:buNone/>
            </a:pPr>
            <a:r>
              <a:rPr lang="zh-CN" altLang="en-US" sz="2000" dirty="0"/>
              <a:t>　</a:t>
            </a:r>
            <a:r>
              <a:rPr lang="zh-CN" altLang="en-US" sz="2000" dirty="0" smtClean="0"/>
              <a:t>　不是</a:t>
            </a:r>
            <a:r>
              <a:rPr lang="zh-CN" altLang="en-US" sz="2000" dirty="0"/>
              <a:t>，则表示使用</a:t>
            </a:r>
            <a:r>
              <a:rPr lang="en-US" altLang="zh-CN" sz="2000" dirty="0"/>
              <a:t>page cache</a:t>
            </a:r>
            <a:r>
              <a:rPr lang="zh-CN" altLang="en-US" sz="2000" dirty="0"/>
              <a:t>技术，调用相应读取函数。</a:t>
            </a:r>
          </a:p>
        </p:txBody>
      </p:sp>
    </p:spTree>
    <p:extLst>
      <p:ext uri="{BB962C8B-B14F-4D97-AF65-F5344CB8AC3E}">
        <p14:creationId xmlns:p14="http://schemas.microsoft.com/office/powerpoint/2010/main" val="84544574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/>
              <a:t>read</a:t>
            </a:r>
            <a:r>
              <a:rPr lang="zh-CN" altLang="en-US" b="0" dirty="0"/>
              <a:t>在</a:t>
            </a:r>
            <a:r>
              <a:rPr lang="en-US" altLang="zh-CN" b="0" dirty="0"/>
              <a:t>VFS</a:t>
            </a:r>
            <a:r>
              <a:rPr lang="zh-CN" altLang="en-US" b="0" dirty="0"/>
              <a:t>层的处理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538288"/>
            <a:ext cx="639127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84087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1" y="1076325"/>
            <a:ext cx="7798218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31641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文件系统与硬盘分区的关系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24944"/>
            <a:ext cx="6663901" cy="337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22524"/>
            <a:ext cx="38957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42901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read</a:t>
            </a:r>
            <a:r>
              <a:rPr lang="zh-CN" altLang="en-US" b="0" dirty="0"/>
              <a:t>在具体文件系统的处理</a:t>
            </a:r>
            <a:endParaRPr lang="zh-CN" altLang="en-US" dirty="0"/>
          </a:p>
        </p:txBody>
      </p:sp>
      <p:pic>
        <p:nvPicPr>
          <p:cNvPr id="430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7" y="1076325"/>
            <a:ext cx="7954025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84222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b="1" dirty="0" smtClean="0"/>
              <a:t>EXT2</a:t>
            </a:r>
            <a:r>
              <a:rPr lang="zh-CN" altLang="en-US" b="1" dirty="0" smtClean="0"/>
              <a:t>文件系统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9713825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Ext2</a:t>
            </a:r>
            <a:r>
              <a:rPr lang="zh-CN" altLang="en-US" dirty="0" smtClean="0"/>
              <a:t>系统结构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12163"/>
            <a:ext cx="5040560" cy="260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25" y="980728"/>
            <a:ext cx="4627587" cy="28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82227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white">
          <a:xfrm>
            <a:off x="755650" y="261938"/>
            <a:ext cx="8137525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mtClean="0"/>
              <a:t>（一）</a:t>
            </a:r>
            <a:r>
              <a:rPr lang="en-US" altLang="zh-CN" smtClean="0"/>
              <a:t>EXT2</a:t>
            </a:r>
            <a:r>
              <a:rPr lang="en-US" smtClean="0"/>
              <a:t>文件系统的磁盘组织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55650" y="1341438"/>
            <a:ext cx="80010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>
              <a:spcBef>
                <a:spcPts val="600"/>
              </a:spcBef>
              <a:buClr>
                <a:srgbClr val="333399"/>
              </a:buClr>
              <a:buFont typeface="Wingdings" pitchFamily="2" charset="2"/>
              <a:buChar char="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smtClean="0"/>
              <a:t>除了引导扇区之外，</a:t>
            </a:r>
            <a:r>
              <a:rPr lang="en-US" altLang="zh-CN" sz="2400" smtClean="0"/>
              <a:t>EXT2</a:t>
            </a:r>
            <a:r>
              <a:rPr lang="en-US" sz="2400" smtClean="0"/>
              <a:t>磁盘分区被顺序划分为若干个</a:t>
            </a:r>
            <a:r>
              <a:rPr lang="en-US" sz="2400" b="1" smtClean="0">
                <a:solidFill>
                  <a:srgbClr val="800080"/>
                </a:solidFill>
              </a:rPr>
              <a:t>磁盘块组（</a:t>
            </a:r>
            <a:r>
              <a:rPr lang="en-US" altLang="zh-CN" sz="2400" b="1" smtClean="0">
                <a:solidFill>
                  <a:srgbClr val="800080"/>
                </a:solidFill>
              </a:rPr>
              <a:t>Block Group</a:t>
            </a:r>
            <a:r>
              <a:rPr lang="en-US" sz="2400" b="1" smtClean="0">
                <a:solidFill>
                  <a:srgbClr val="800080"/>
                </a:solidFill>
              </a:rPr>
              <a:t>）</a:t>
            </a:r>
            <a:r>
              <a:rPr lang="en-US" sz="2400" smtClean="0"/>
              <a:t>。</a:t>
            </a:r>
          </a:p>
          <a:p>
            <a:pPr marL="341313" indent="-341313">
              <a:spcBef>
                <a:spcPts val="600"/>
              </a:spcBef>
              <a:buClr>
                <a:srgbClr val="333399"/>
              </a:buClr>
              <a:buFont typeface="Wingdings" pitchFamily="2" charset="2"/>
              <a:buChar char="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smtClean="0"/>
              <a:t>每个块组由若干个磁盘块，按照相同的方式组织，具有相同的大小。</a:t>
            </a:r>
          </a:p>
          <a:p>
            <a:pPr marL="341313" indent="-341313">
              <a:spcBef>
                <a:spcPts val="600"/>
              </a:spcBef>
              <a:buClr>
                <a:srgbClr val="333399"/>
              </a:buClr>
              <a:buFont typeface="Wingdings" pitchFamily="2" charset="2"/>
              <a:buChar char="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400" smtClean="0"/>
              <a:t>EXT2</a:t>
            </a:r>
            <a:r>
              <a:rPr lang="en-US" sz="2400" smtClean="0"/>
              <a:t>磁盘块组中的磁盘块按顺序被组织成：</a:t>
            </a:r>
          </a:p>
          <a:p>
            <a:pPr marL="741363" lvl="1" indent="-284163">
              <a:spcBef>
                <a:spcPts val="500"/>
              </a:spcBef>
              <a:buClr>
                <a:srgbClr val="333399"/>
              </a:buClr>
              <a:buFont typeface="Wingdings" pitchFamily="2" charset="2"/>
              <a:buChar char="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smtClean="0"/>
              <a:t>一个用作</a:t>
            </a:r>
            <a:r>
              <a:rPr lang="en-US" sz="2000" b="1" smtClean="0">
                <a:solidFill>
                  <a:srgbClr val="800080"/>
                </a:solidFill>
              </a:rPr>
              <a:t>超级块</a:t>
            </a:r>
            <a:r>
              <a:rPr lang="en-US" sz="2000" smtClean="0"/>
              <a:t>的磁盘块。</a:t>
            </a:r>
          </a:p>
          <a:p>
            <a:pPr marL="1141413" lvl="2" indent="-227013">
              <a:spcBef>
                <a:spcPts val="450"/>
              </a:spcBef>
              <a:buClr>
                <a:srgbClr val="333399"/>
              </a:buClr>
              <a:buFont typeface="Wingdings" pitchFamily="2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800" smtClean="0"/>
              <a:t>在这个磁盘块里，存放了文件系统超级块的一个拷贝；</a:t>
            </a:r>
          </a:p>
          <a:p>
            <a:pPr marL="741363" lvl="1" indent="-284163">
              <a:spcBef>
                <a:spcPts val="500"/>
              </a:spcBef>
              <a:buClr>
                <a:srgbClr val="333399"/>
              </a:buClr>
              <a:buFont typeface="Wingdings" pitchFamily="2" charset="2"/>
              <a:buChar char="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smtClean="0"/>
              <a:t>N</a:t>
            </a:r>
            <a:r>
              <a:rPr lang="en-US" sz="2000" smtClean="0"/>
              <a:t>个记录</a:t>
            </a:r>
            <a:r>
              <a:rPr lang="en-US" sz="2000" b="1" smtClean="0">
                <a:solidFill>
                  <a:srgbClr val="800080"/>
                </a:solidFill>
              </a:rPr>
              <a:t>组描述符</a:t>
            </a:r>
            <a:r>
              <a:rPr lang="en-US" sz="2000" smtClean="0"/>
              <a:t>的磁盘块；</a:t>
            </a:r>
          </a:p>
          <a:p>
            <a:pPr marL="741363" lvl="1" indent="-284163">
              <a:spcBef>
                <a:spcPts val="500"/>
              </a:spcBef>
              <a:buClr>
                <a:srgbClr val="333399"/>
              </a:buClr>
              <a:buFont typeface="Wingdings" pitchFamily="2" charset="2"/>
              <a:buChar char="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smtClean="0"/>
              <a:t>1</a:t>
            </a:r>
            <a:r>
              <a:rPr lang="en-US" sz="2000" smtClean="0"/>
              <a:t>个记录</a:t>
            </a:r>
            <a:r>
              <a:rPr lang="en-US" sz="2000" b="1" smtClean="0">
                <a:solidFill>
                  <a:srgbClr val="800080"/>
                </a:solidFill>
              </a:rPr>
              <a:t>数据块位图</a:t>
            </a:r>
            <a:r>
              <a:rPr lang="en-US" sz="2000" smtClean="0"/>
              <a:t>的磁盘块；</a:t>
            </a:r>
          </a:p>
          <a:p>
            <a:pPr marL="741363" lvl="1" indent="-284163">
              <a:spcBef>
                <a:spcPts val="500"/>
              </a:spcBef>
              <a:buClr>
                <a:srgbClr val="333399"/>
              </a:buClr>
              <a:buFont typeface="Wingdings" pitchFamily="2" charset="2"/>
              <a:buChar char="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smtClean="0"/>
              <a:t>1</a:t>
            </a:r>
            <a:r>
              <a:rPr lang="en-US" sz="2000" smtClean="0"/>
              <a:t>个记录</a:t>
            </a:r>
            <a:r>
              <a:rPr lang="en-US" sz="2000" b="1" smtClean="0">
                <a:solidFill>
                  <a:srgbClr val="800080"/>
                </a:solidFill>
              </a:rPr>
              <a:t>索引结点位图</a:t>
            </a:r>
            <a:r>
              <a:rPr lang="en-US" sz="2000" smtClean="0"/>
              <a:t>的磁盘块；</a:t>
            </a:r>
          </a:p>
          <a:p>
            <a:pPr marL="741363" lvl="1" indent="-284163">
              <a:spcBef>
                <a:spcPts val="500"/>
              </a:spcBef>
              <a:buClr>
                <a:srgbClr val="333399"/>
              </a:buClr>
              <a:buFont typeface="Wingdings" pitchFamily="2" charset="2"/>
              <a:buChar char="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smtClean="0"/>
              <a:t>N</a:t>
            </a:r>
            <a:r>
              <a:rPr lang="en-US" sz="2000" smtClean="0"/>
              <a:t>个用作</a:t>
            </a:r>
            <a:r>
              <a:rPr lang="en-US" sz="2000" b="1" smtClean="0">
                <a:solidFill>
                  <a:srgbClr val="800080"/>
                </a:solidFill>
              </a:rPr>
              <a:t>索引结点表</a:t>
            </a:r>
            <a:r>
              <a:rPr lang="en-US" sz="2000" smtClean="0"/>
              <a:t>的磁盘块；</a:t>
            </a:r>
          </a:p>
          <a:p>
            <a:pPr marL="741363" lvl="1" indent="-284163">
              <a:spcBef>
                <a:spcPts val="500"/>
              </a:spcBef>
              <a:buClr>
                <a:srgbClr val="333399"/>
              </a:buClr>
              <a:buFont typeface="Wingdings" pitchFamily="2" charset="2"/>
              <a:buChar char="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smtClean="0"/>
              <a:t>N</a:t>
            </a:r>
            <a:r>
              <a:rPr lang="en-US" sz="2000" smtClean="0"/>
              <a:t>个用作</a:t>
            </a:r>
            <a:r>
              <a:rPr lang="en-US" sz="2000" b="1" smtClean="0">
                <a:solidFill>
                  <a:srgbClr val="800080"/>
                </a:solidFill>
              </a:rPr>
              <a:t>数据块</a:t>
            </a:r>
            <a:r>
              <a:rPr lang="en-US" sz="2000" smtClean="0"/>
              <a:t>的磁盘块。</a:t>
            </a:r>
            <a:endParaRPr lang="en-US" sz="2000" dirty="0" smtClean="0"/>
          </a:p>
        </p:txBody>
      </p:sp>
      <p:sp>
        <p:nvSpPr>
          <p:cNvPr id="6" name="日期占位符 3"/>
          <p:cNvSpPr txBox="1">
            <a:spLocks/>
          </p:cNvSpPr>
          <p:nvPr/>
        </p:nvSpPr>
        <p:spPr bwMode="auto">
          <a:xfrm>
            <a:off x="0" y="6245225"/>
            <a:ext cx="2132013" cy="4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11/03/09</a:t>
            </a:r>
            <a:endParaRPr lang="en-US" altLang="zh-CN"/>
          </a:p>
        </p:txBody>
      </p:sp>
      <p:sp>
        <p:nvSpPr>
          <p:cNvPr id="7" name="页脚占位符 4"/>
          <p:cNvSpPr txBox="1">
            <a:spLocks/>
          </p:cNvSpPr>
          <p:nvPr/>
        </p:nvSpPr>
        <p:spPr bwMode="auto">
          <a:xfrm>
            <a:off x="0" y="6245225"/>
            <a:ext cx="2894013" cy="4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Linux OS analysis</a:t>
            </a:r>
            <a:endParaRPr lang="en-US" altLang="zh-CN"/>
          </a:p>
        </p:txBody>
      </p:sp>
      <p:sp>
        <p:nvSpPr>
          <p:cNvPr id="8" name="灯片编号占位符 5"/>
          <p:cNvSpPr txBox="1">
            <a:spLocks/>
          </p:cNvSpPr>
          <p:nvPr/>
        </p:nvSpPr>
        <p:spPr bwMode="auto">
          <a:xfrm>
            <a:off x="7011988" y="6245225"/>
            <a:ext cx="2132012" cy="4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138D9064-9ADC-4C01-B733-E11059CFD59E}" type="slidenum">
              <a:rPr lang="en-US" altLang="zh-CN" smtClean="0"/>
              <a:pPr/>
              <a:t>93</a:t>
            </a:fld>
            <a:r>
              <a:rPr lang="en-US" altLang="zh-CN" smtClean="0"/>
              <a:t>/31</a:t>
            </a:r>
            <a:endParaRPr lang="en-US" altLang="zh-CN"/>
          </a:p>
        </p:txBody>
      </p: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827088" y="188913"/>
            <a:ext cx="7773987" cy="2735262"/>
            <a:chOff x="521" y="119"/>
            <a:chExt cx="4897" cy="1723"/>
          </a:xfrm>
        </p:grpSpPr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521" y="119"/>
              <a:ext cx="4898" cy="17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119"/>
              <a:ext cx="363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" y="324"/>
              <a:ext cx="4400" cy="1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13" name="Line 7"/>
          <p:cNvSpPr>
            <a:spLocks noChangeShapeType="1"/>
          </p:cNvSpPr>
          <p:nvPr/>
        </p:nvSpPr>
        <p:spPr bwMode="auto">
          <a:xfrm flipH="1">
            <a:off x="609600" y="2349500"/>
            <a:ext cx="434975" cy="1588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611188" y="2349500"/>
            <a:ext cx="1587" cy="1223963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611188" y="3573463"/>
            <a:ext cx="792162" cy="1587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H="1">
            <a:off x="466725" y="2997200"/>
            <a:ext cx="1658938" cy="1588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468313" y="2997200"/>
            <a:ext cx="1587" cy="1223963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468313" y="4221163"/>
            <a:ext cx="792162" cy="1587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2124075" y="2852738"/>
            <a:ext cx="1588" cy="144462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>
            <a:off x="466725" y="2997200"/>
            <a:ext cx="2667000" cy="1588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>
            <a:off x="468313" y="2997200"/>
            <a:ext cx="1587" cy="1655763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auto">
          <a:xfrm>
            <a:off x="468313" y="4652963"/>
            <a:ext cx="792162" cy="1587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3132138" y="2852738"/>
            <a:ext cx="1587" cy="144462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H="1">
            <a:off x="466725" y="2997200"/>
            <a:ext cx="3386138" cy="1588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>
            <a:off x="468313" y="2997200"/>
            <a:ext cx="1587" cy="2016125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>
            <a:off x="468313" y="5013325"/>
            <a:ext cx="792162" cy="1588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>
            <a:off x="3851275" y="2852738"/>
            <a:ext cx="1588" cy="144462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22"/>
          <p:cNvSpPr>
            <a:spLocks noChangeShapeType="1"/>
          </p:cNvSpPr>
          <p:nvPr/>
        </p:nvSpPr>
        <p:spPr bwMode="auto">
          <a:xfrm flipH="1">
            <a:off x="466725" y="2997200"/>
            <a:ext cx="3890963" cy="1588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23"/>
          <p:cNvSpPr>
            <a:spLocks noChangeShapeType="1"/>
          </p:cNvSpPr>
          <p:nvPr/>
        </p:nvSpPr>
        <p:spPr bwMode="auto">
          <a:xfrm>
            <a:off x="468313" y="2997200"/>
            <a:ext cx="1587" cy="2376488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24"/>
          <p:cNvSpPr>
            <a:spLocks noChangeShapeType="1"/>
          </p:cNvSpPr>
          <p:nvPr/>
        </p:nvSpPr>
        <p:spPr bwMode="auto">
          <a:xfrm>
            <a:off x="468313" y="5373688"/>
            <a:ext cx="792162" cy="1587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>
            <a:off x="4356100" y="2852738"/>
            <a:ext cx="1588" cy="144462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26"/>
          <p:cNvSpPr>
            <a:spLocks noChangeShapeType="1"/>
          </p:cNvSpPr>
          <p:nvPr/>
        </p:nvSpPr>
        <p:spPr bwMode="auto">
          <a:xfrm flipH="1">
            <a:off x="466725" y="2997200"/>
            <a:ext cx="4899025" cy="1588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7"/>
          <p:cNvSpPr>
            <a:spLocks noChangeShapeType="1"/>
          </p:cNvSpPr>
          <p:nvPr/>
        </p:nvSpPr>
        <p:spPr bwMode="auto">
          <a:xfrm>
            <a:off x="468313" y="2997200"/>
            <a:ext cx="1587" cy="2736850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8"/>
          <p:cNvSpPr>
            <a:spLocks noChangeShapeType="1"/>
          </p:cNvSpPr>
          <p:nvPr/>
        </p:nvSpPr>
        <p:spPr bwMode="auto">
          <a:xfrm>
            <a:off x="468313" y="5734050"/>
            <a:ext cx="792162" cy="1588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9"/>
          <p:cNvSpPr>
            <a:spLocks noChangeShapeType="1"/>
          </p:cNvSpPr>
          <p:nvPr/>
        </p:nvSpPr>
        <p:spPr bwMode="auto">
          <a:xfrm>
            <a:off x="5364163" y="2852738"/>
            <a:ext cx="1587" cy="144462"/>
          </a:xfrm>
          <a:prstGeom prst="line">
            <a:avLst/>
          </a:prstGeom>
          <a:noFill/>
          <a:ln w="38160">
            <a:solidFill>
              <a:srgbClr val="8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40421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65" y="1082017"/>
            <a:ext cx="5499069" cy="4932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47963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Ext2</a:t>
            </a:r>
            <a:r>
              <a:rPr lang="zh-CN" altLang="en-US" dirty="0" smtClean="0"/>
              <a:t>超级块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96752"/>
            <a:ext cx="516255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1" y="2858865"/>
            <a:ext cx="4881488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249" y="1620614"/>
            <a:ext cx="3558231" cy="357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72433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5"/>
            <a:ext cx="8229600" cy="56151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1463"/>
            <a:ext cx="530542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56" y="2208337"/>
            <a:ext cx="5276850" cy="244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4293095"/>
            <a:ext cx="5372100" cy="223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37" y="2001986"/>
            <a:ext cx="39909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05603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/>
              <a:t>组描述符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 err="1"/>
              <a:t>组描述符用来描述一个磁盘块组的相关信息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78012"/>
            <a:ext cx="7829947" cy="497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17806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块位图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66688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261694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Inode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　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0" y="980728"/>
            <a:ext cx="556260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1"/>
            <a:ext cx="581660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59" y="1196752"/>
            <a:ext cx="3960441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91209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2B166E"/>
      </a:dk1>
      <a:lt1>
        <a:srgbClr val="FFFFFF"/>
      </a:lt1>
      <a:dk2>
        <a:srgbClr val="1640B6"/>
      </a:dk2>
      <a:lt2>
        <a:srgbClr val="B2B2B2"/>
      </a:lt2>
      <a:accent1>
        <a:srgbClr val="48BDEC"/>
      </a:accent1>
      <a:accent2>
        <a:srgbClr val="EB984D"/>
      </a:accent2>
      <a:accent3>
        <a:srgbClr val="FFFFFF"/>
      </a:accent3>
      <a:accent4>
        <a:srgbClr val="23115D"/>
      </a:accent4>
      <a:accent5>
        <a:srgbClr val="B1DBF4"/>
      </a:accent5>
      <a:accent6>
        <a:srgbClr val="D58945"/>
      </a:accent6>
      <a:hlink>
        <a:srgbClr val="339966"/>
      </a:hlink>
      <a:folHlink>
        <a:srgbClr val="7E88E4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19426B"/>
        </a:dk1>
        <a:lt1>
          <a:srgbClr val="FFFFFF"/>
        </a:lt1>
        <a:dk2>
          <a:srgbClr val="008080"/>
        </a:dk2>
        <a:lt2>
          <a:srgbClr val="B2B2B2"/>
        </a:lt2>
        <a:accent1>
          <a:srgbClr val="35C9C2"/>
        </a:accent1>
        <a:accent2>
          <a:srgbClr val="398AC7"/>
        </a:accent2>
        <a:accent3>
          <a:srgbClr val="FFFFFF"/>
        </a:accent3>
        <a:accent4>
          <a:srgbClr val="14375A"/>
        </a:accent4>
        <a:accent5>
          <a:srgbClr val="AEE1DD"/>
        </a:accent5>
        <a:accent6>
          <a:srgbClr val="337DB4"/>
        </a:accent6>
        <a:hlink>
          <a:srgbClr val="CCCC00"/>
        </a:hlink>
        <a:folHlink>
          <a:srgbClr val="6D50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5095D"/>
        </a:dk1>
        <a:lt1>
          <a:srgbClr val="FFFFFF"/>
        </a:lt1>
        <a:dk2>
          <a:srgbClr val="A1537C"/>
        </a:dk2>
        <a:lt2>
          <a:srgbClr val="B2B2B2"/>
        </a:lt2>
        <a:accent1>
          <a:srgbClr val="AF8ADC"/>
        </a:accent1>
        <a:accent2>
          <a:srgbClr val="60A065"/>
        </a:accent2>
        <a:accent3>
          <a:srgbClr val="FFFFFF"/>
        </a:accent3>
        <a:accent4>
          <a:srgbClr val="1E064E"/>
        </a:accent4>
        <a:accent5>
          <a:srgbClr val="D4C4EB"/>
        </a:accent5>
        <a:accent6>
          <a:srgbClr val="56915B"/>
        </a:accent6>
        <a:hlink>
          <a:srgbClr val="8DAED9"/>
        </a:hlink>
        <a:folHlink>
          <a:srgbClr val="5974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2B166E"/>
        </a:dk1>
        <a:lt1>
          <a:srgbClr val="FFFFFF"/>
        </a:lt1>
        <a:dk2>
          <a:srgbClr val="1640B6"/>
        </a:dk2>
        <a:lt2>
          <a:srgbClr val="B2B2B2"/>
        </a:lt2>
        <a:accent1>
          <a:srgbClr val="48BDEC"/>
        </a:accent1>
        <a:accent2>
          <a:srgbClr val="EB984D"/>
        </a:accent2>
        <a:accent3>
          <a:srgbClr val="FFFFFF"/>
        </a:accent3>
        <a:accent4>
          <a:srgbClr val="23115D"/>
        </a:accent4>
        <a:accent5>
          <a:srgbClr val="B1DBF4"/>
        </a:accent5>
        <a:accent6>
          <a:srgbClr val="D58945"/>
        </a:accent6>
        <a:hlink>
          <a:srgbClr val="339966"/>
        </a:hlink>
        <a:folHlink>
          <a:srgbClr val="7E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65401</TotalTime>
  <Words>2064</Words>
  <Application>Microsoft Office PowerPoint</Application>
  <PresentationFormat>全屏显示(4:3)</PresentationFormat>
  <Paragraphs>338</Paragraphs>
  <Slides>127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36" baseType="lpstr">
      <vt:lpstr>Gulim</vt:lpstr>
      <vt:lpstr>楷体</vt:lpstr>
      <vt:lpstr>宋体</vt:lpstr>
      <vt:lpstr>微软雅黑</vt:lpstr>
      <vt:lpstr>Arial</vt:lpstr>
      <vt:lpstr>Calibri</vt:lpstr>
      <vt:lpstr>Times New Roman</vt:lpstr>
      <vt:lpstr>Wingdings</vt:lpstr>
      <vt:lpstr>sample</vt:lpstr>
      <vt:lpstr>PowerPoint 演示文稿</vt:lpstr>
      <vt:lpstr>内容</vt:lpstr>
      <vt:lpstr>内容</vt:lpstr>
      <vt:lpstr>内容</vt:lpstr>
      <vt:lpstr>内容</vt:lpstr>
      <vt:lpstr>内容</vt:lpstr>
      <vt:lpstr>　</vt:lpstr>
      <vt:lpstr>Linux文件系统框架</vt:lpstr>
      <vt:lpstr>文件系统与硬盘分区的关系</vt:lpstr>
      <vt:lpstr>Linux文件系统软件分层</vt:lpstr>
      <vt:lpstr>　</vt:lpstr>
      <vt:lpstr>多文件系统调用图示</vt:lpstr>
      <vt:lpstr>部分Linux文件系统类型表</vt:lpstr>
      <vt:lpstr>进程访问文件时的调用架构图</vt:lpstr>
      <vt:lpstr>文件系统访问的透明性</vt:lpstr>
      <vt:lpstr>　</vt:lpstr>
      <vt:lpstr>Vfs的四要素</vt:lpstr>
      <vt:lpstr>要素关系</vt:lpstr>
      <vt:lpstr>要素关系</vt:lpstr>
      <vt:lpstr>要素关系</vt:lpstr>
      <vt:lpstr>超级块super block</vt:lpstr>
      <vt:lpstr>超级块操作函数</vt:lpstr>
      <vt:lpstr>Linux系统中所有超级块的组织形式</vt:lpstr>
      <vt:lpstr>Init代码</vt:lpstr>
      <vt:lpstr>索引结点inode</vt:lpstr>
      <vt:lpstr>索引节点的操作函数</vt:lpstr>
      <vt:lpstr>Inode与Dentry</vt:lpstr>
      <vt:lpstr>PowerPoint 演示文稿</vt:lpstr>
      <vt:lpstr> </vt:lpstr>
      <vt:lpstr>目录项dentry</vt:lpstr>
      <vt:lpstr>目录项的操作函数</vt:lpstr>
      <vt:lpstr>PowerPoint 演示文稿</vt:lpstr>
      <vt:lpstr>硬链接</vt:lpstr>
      <vt:lpstr>符号链接</vt:lpstr>
      <vt:lpstr>比较</vt:lpstr>
      <vt:lpstr>文件(file)对象</vt:lpstr>
      <vt:lpstr>文件对象file的操作函数</vt:lpstr>
      <vt:lpstr> </vt:lpstr>
      <vt:lpstr>进程与VFS交互</vt:lpstr>
      <vt:lpstr>进程文件管理架构</vt:lpstr>
      <vt:lpstr>进程文件管理架构</vt:lpstr>
      <vt:lpstr>用户打开文件表files_struct</vt:lpstr>
      <vt:lpstr>fs_struct结构</vt:lpstr>
      <vt:lpstr>进程与四要素的关系</vt:lpstr>
      <vt:lpstr>数据结构关系图</vt:lpstr>
      <vt:lpstr>　</vt:lpstr>
      <vt:lpstr>注册关系架构图</vt:lpstr>
      <vt:lpstr> </vt:lpstr>
      <vt:lpstr> </vt:lpstr>
      <vt:lpstr>file_system_type结构体</vt:lpstr>
      <vt:lpstr>file_system_type的组织结构</vt:lpstr>
      <vt:lpstr>Linux注册链表</vt:lpstr>
      <vt:lpstr>Mount相关数据结构</vt:lpstr>
      <vt:lpstr>Mount架构图</vt:lpstr>
      <vt:lpstr> </vt:lpstr>
      <vt:lpstr>address_space结构体</vt:lpstr>
      <vt:lpstr>address_space与inode的关系</vt:lpstr>
      <vt:lpstr>address_space以基树组织缓存页</vt:lpstr>
      <vt:lpstr> </vt:lpstr>
      <vt:lpstr>Cache作用</vt:lpstr>
      <vt:lpstr>dentry cache描述</vt:lpstr>
      <vt:lpstr>dentry cache组织图</vt:lpstr>
      <vt:lpstr>inode cache</vt:lpstr>
      <vt:lpstr>buffer cache</vt:lpstr>
      <vt:lpstr>buffer cache</vt:lpstr>
      <vt:lpstr>buffer cache数据结构</vt:lpstr>
      <vt:lpstr>pagecache层的处理</vt:lpstr>
      <vt:lpstr>Page cache</vt:lpstr>
      <vt:lpstr> </vt:lpstr>
      <vt:lpstr> </vt:lpstr>
      <vt:lpstr>文件操作架构图</vt:lpstr>
      <vt:lpstr>文件的权限说明</vt:lpstr>
      <vt:lpstr>打开文件流程</vt:lpstr>
      <vt:lpstr>　</vt:lpstr>
      <vt:lpstr>打开文件的内核实现do_sys_open</vt:lpstr>
      <vt:lpstr>打开文件（nameidata结构体）</vt:lpstr>
      <vt:lpstr>do_filp_open</vt:lpstr>
      <vt:lpstr>查找文件流程</vt:lpstr>
      <vt:lpstr>查找操作的标志</vt:lpstr>
      <vt:lpstr>查找涉及Cache流程</vt:lpstr>
      <vt:lpstr>dentrycache查找</vt:lpstr>
      <vt:lpstr>dentry cache查找关键代码</vt:lpstr>
      <vt:lpstr>inode的查找</vt:lpstr>
      <vt:lpstr>buffer cache</vt:lpstr>
      <vt:lpstr>查找主线思想</vt:lpstr>
      <vt:lpstr>读文件的过程</vt:lpstr>
      <vt:lpstr>读取流程</vt:lpstr>
      <vt:lpstr>read在VFS层的处理</vt:lpstr>
      <vt:lpstr>　</vt:lpstr>
      <vt:lpstr>read在具体文件系统的处理</vt:lpstr>
      <vt:lpstr>　</vt:lpstr>
      <vt:lpstr>Ext2系统结构</vt:lpstr>
      <vt:lpstr>PowerPoint 演示文稿</vt:lpstr>
      <vt:lpstr>　</vt:lpstr>
      <vt:lpstr>Ext2超级块</vt:lpstr>
      <vt:lpstr>PowerPoint 演示文稿</vt:lpstr>
      <vt:lpstr>组描述符</vt:lpstr>
      <vt:lpstr>块位图</vt:lpstr>
      <vt:lpstr>Inode结构</vt:lpstr>
      <vt:lpstr>　</vt:lpstr>
      <vt:lpstr>Inode在内存中的映像</vt:lpstr>
      <vt:lpstr>索引节点中的i_block[]</vt:lpstr>
      <vt:lpstr>EXT2中的目录项和文件类型</vt:lpstr>
      <vt:lpstr>EXT2支持的文件类型 </vt:lpstr>
      <vt:lpstr>关健结构Table</vt:lpstr>
      <vt:lpstr>创建流程</vt:lpstr>
      <vt:lpstr>Ext2提供的各种对象方法</vt:lpstr>
      <vt:lpstr>索引节点对象方法</vt:lpstr>
      <vt:lpstr>文件对象方法</vt:lpstr>
      <vt:lpstr>创建/删除一个索引节点</vt:lpstr>
      <vt:lpstr>混合索引示意图</vt:lpstr>
      <vt:lpstr>分配/释放一个数据块</vt:lpstr>
      <vt:lpstr>Ext2数据结构关系图</vt:lpstr>
      <vt:lpstr>　</vt:lpstr>
      <vt:lpstr>Sysfs_root</vt:lpstr>
      <vt:lpstr>Sysfs_dirent结构图</vt:lpstr>
      <vt:lpstr>PowerPoint 演示文稿</vt:lpstr>
      <vt:lpstr>　</vt:lpstr>
      <vt:lpstr>PowerPoint 演示文稿</vt:lpstr>
      <vt:lpstr>　</vt:lpstr>
      <vt:lpstr>文件访问控制</vt:lpstr>
      <vt:lpstr>系统调用替换的跟踪</vt:lpstr>
      <vt:lpstr>低ROM机制</vt:lpstr>
      <vt:lpstr>文件系统Inode改动示例</vt:lpstr>
      <vt:lpstr>通过文件系统分析Ramdump</vt:lpstr>
      <vt:lpstr>通过文件文件系统加入监测控制</vt:lpstr>
      <vt:lpstr>PowerPoint 演示文稿</vt:lpstr>
    </vt:vector>
  </TitlesOfParts>
  <Company>GuildDesign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刘文静</cp:lastModifiedBy>
  <cp:revision>2186</cp:revision>
  <dcterms:created xsi:type="dcterms:W3CDTF">2004-08-26T06:30:40Z</dcterms:created>
  <dcterms:modified xsi:type="dcterms:W3CDTF">2016-07-07T05:37:39Z</dcterms:modified>
</cp:coreProperties>
</file>